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72" r:id="rId2"/>
    <p:sldId id="277" r:id="rId3"/>
    <p:sldId id="278" r:id="rId4"/>
    <p:sldId id="279" r:id="rId5"/>
    <p:sldId id="280" r:id="rId6"/>
    <p:sldId id="281" r:id="rId7"/>
    <p:sldId id="282" r:id="rId8"/>
    <p:sldId id="283" r:id="rId9"/>
    <p:sldId id="358" r:id="rId10"/>
    <p:sldId id="478" r:id="rId11"/>
    <p:sldId id="473" r:id="rId12"/>
    <p:sldId id="479" r:id="rId13"/>
    <p:sldId id="481" r:id="rId14"/>
    <p:sldId id="480" r:id="rId15"/>
    <p:sldId id="482" r:id="rId16"/>
    <p:sldId id="262" r:id="rId17"/>
    <p:sldId id="484" r:id="rId18"/>
    <p:sldId id="483" r:id="rId19"/>
    <p:sldId id="286" r:id="rId20"/>
    <p:sldId id="289" r:id="rId21"/>
    <p:sldId id="487" r:id="rId22"/>
    <p:sldId id="489" r:id="rId23"/>
    <p:sldId id="295" r:id="rId24"/>
    <p:sldId id="268" r:id="rId25"/>
    <p:sldId id="296" r:id="rId26"/>
    <p:sldId id="490" r:id="rId27"/>
    <p:sldId id="486" r:id="rId28"/>
    <p:sldId id="491" r:id="rId29"/>
    <p:sldId id="492" r:id="rId30"/>
    <p:sldId id="504" r:id="rId31"/>
    <p:sldId id="503" r:id="rId32"/>
    <p:sldId id="315" r:id="rId33"/>
    <p:sldId id="316" r:id="rId34"/>
    <p:sldId id="317" r:id="rId35"/>
    <p:sldId id="318" r:id="rId36"/>
    <p:sldId id="319" r:id="rId37"/>
    <p:sldId id="485" r:id="rId38"/>
    <p:sldId id="498" r:id="rId39"/>
    <p:sldId id="494" r:id="rId40"/>
    <p:sldId id="499" r:id="rId41"/>
    <p:sldId id="495" r:id="rId42"/>
    <p:sldId id="500" r:id="rId43"/>
    <p:sldId id="497" r:id="rId44"/>
    <p:sldId id="501" r:id="rId45"/>
    <p:sldId id="477" r:id="rId46"/>
  </p:sldIdLst>
  <p:sldSz cx="12192000" cy="6858000"/>
  <p:notesSz cx="6858000" cy="9144000"/>
  <p:embeddedFontLs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Wingdings 3" panose="05040102010807070707" pitchFamily="18" charset="2"/>
      <p:regular r:id="rId54"/>
    </p:embeddedFont>
    <p:embeddedFont>
      <p:font typeface="Tahoma" panose="020B0604030504040204" pitchFamily="34" charset="0"/>
      <p:regular r:id="rId55"/>
      <p:bold r:id="rId56"/>
    </p:embeddedFont>
    <p:embeddedFont>
      <p:font typeface="#9Slide04 Chonburi" panose="020B0604020202020204" charset="-34"/>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00000"/>
    <a:srgbClr val="BF5B47"/>
    <a:srgbClr val="FDE1B0"/>
    <a:srgbClr val="8E613B"/>
    <a:srgbClr val="7B929A"/>
    <a:srgbClr val="06E1FA"/>
    <a:srgbClr val="58A9E1"/>
    <a:srgbClr val="51A3DC"/>
    <a:srgbClr val="4748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p:scale>
          <a:sx n="79" d="100"/>
          <a:sy n="79" d="100"/>
        </p:scale>
        <p:origin x="-17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B344B-1080-40F0-A41E-56AADFB3CBD6}" type="datetimeFigureOut">
              <a:rPr lang="en-US" smtClean="0"/>
              <a:t>12/22/2021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DC230-A183-4631-B806-87EDC769D816}" type="slidenum">
              <a:rPr lang="en-US" smtClean="0"/>
              <a:t>‹#›</a:t>
            </a:fld>
            <a:endParaRPr lang="en-US"/>
          </a:p>
        </p:txBody>
      </p:sp>
    </p:spTree>
    <p:extLst>
      <p:ext uri="{BB962C8B-B14F-4D97-AF65-F5344CB8AC3E}">
        <p14:creationId xmlns:p14="http://schemas.microsoft.com/office/powerpoint/2010/main" val="142071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9</a:t>
            </a:fld>
            <a:endParaRPr lang="en-US"/>
          </a:p>
        </p:txBody>
      </p:sp>
    </p:spTree>
    <p:extLst>
      <p:ext uri="{BB962C8B-B14F-4D97-AF65-F5344CB8AC3E}">
        <p14:creationId xmlns:p14="http://schemas.microsoft.com/office/powerpoint/2010/main" val="153955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41</a:t>
            </a:fld>
            <a:endParaRPr lang="en-US"/>
          </a:p>
        </p:txBody>
      </p:sp>
    </p:spTree>
    <p:extLst>
      <p:ext uri="{BB962C8B-B14F-4D97-AF65-F5344CB8AC3E}">
        <p14:creationId xmlns:p14="http://schemas.microsoft.com/office/powerpoint/2010/main" val="236486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42</a:t>
            </a:fld>
            <a:endParaRPr lang="en-US"/>
          </a:p>
        </p:txBody>
      </p:sp>
    </p:spTree>
    <p:extLst>
      <p:ext uri="{BB962C8B-B14F-4D97-AF65-F5344CB8AC3E}">
        <p14:creationId xmlns:p14="http://schemas.microsoft.com/office/powerpoint/2010/main" val="183693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43</a:t>
            </a:fld>
            <a:endParaRPr lang="en-US"/>
          </a:p>
        </p:txBody>
      </p:sp>
    </p:spTree>
    <p:extLst>
      <p:ext uri="{BB962C8B-B14F-4D97-AF65-F5344CB8AC3E}">
        <p14:creationId xmlns:p14="http://schemas.microsoft.com/office/powerpoint/2010/main" val="211251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44</a:t>
            </a:fld>
            <a:endParaRPr lang="en-US"/>
          </a:p>
        </p:txBody>
      </p:sp>
    </p:spTree>
    <p:extLst>
      <p:ext uri="{BB962C8B-B14F-4D97-AF65-F5344CB8AC3E}">
        <p14:creationId xmlns:p14="http://schemas.microsoft.com/office/powerpoint/2010/main" val="427050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pPr/>
              <a:t>45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111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10</a:t>
            </a:fld>
            <a:endParaRPr lang="en-US"/>
          </a:p>
        </p:txBody>
      </p:sp>
    </p:spTree>
    <p:extLst>
      <p:ext uri="{BB962C8B-B14F-4D97-AF65-F5344CB8AC3E}">
        <p14:creationId xmlns:p14="http://schemas.microsoft.com/office/powerpoint/2010/main" val="120497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11</a:t>
            </a:fld>
            <a:endParaRPr lang="en-US"/>
          </a:p>
        </p:txBody>
      </p:sp>
    </p:spTree>
    <p:extLst>
      <p:ext uri="{BB962C8B-B14F-4D97-AF65-F5344CB8AC3E}">
        <p14:creationId xmlns:p14="http://schemas.microsoft.com/office/powerpoint/2010/main" val="250073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12</a:t>
            </a:fld>
            <a:endParaRPr lang="en-US"/>
          </a:p>
        </p:txBody>
      </p:sp>
    </p:spTree>
    <p:extLst>
      <p:ext uri="{BB962C8B-B14F-4D97-AF65-F5344CB8AC3E}">
        <p14:creationId xmlns:p14="http://schemas.microsoft.com/office/powerpoint/2010/main" val="2635922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21</a:t>
            </a:fld>
            <a:endParaRPr lang="en-US"/>
          </a:p>
        </p:txBody>
      </p:sp>
    </p:spTree>
    <p:extLst>
      <p:ext uri="{BB962C8B-B14F-4D97-AF65-F5344CB8AC3E}">
        <p14:creationId xmlns:p14="http://schemas.microsoft.com/office/powerpoint/2010/main" val="2027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22</a:t>
            </a:fld>
            <a:endParaRPr lang="en-US"/>
          </a:p>
        </p:txBody>
      </p:sp>
    </p:spTree>
    <p:extLst>
      <p:ext uri="{BB962C8B-B14F-4D97-AF65-F5344CB8AC3E}">
        <p14:creationId xmlns:p14="http://schemas.microsoft.com/office/powerpoint/2010/main" val="100819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26</a:t>
            </a:fld>
            <a:endParaRPr lang="en-US"/>
          </a:p>
        </p:txBody>
      </p:sp>
    </p:spTree>
    <p:extLst>
      <p:ext uri="{BB962C8B-B14F-4D97-AF65-F5344CB8AC3E}">
        <p14:creationId xmlns:p14="http://schemas.microsoft.com/office/powerpoint/2010/main" val="409011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28</a:t>
            </a:fld>
            <a:endParaRPr lang="en-US"/>
          </a:p>
        </p:txBody>
      </p:sp>
    </p:spTree>
    <p:extLst>
      <p:ext uri="{BB962C8B-B14F-4D97-AF65-F5344CB8AC3E}">
        <p14:creationId xmlns:p14="http://schemas.microsoft.com/office/powerpoint/2010/main" val="216975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39</a:t>
            </a:fld>
            <a:endParaRPr lang="en-US"/>
          </a:p>
        </p:txBody>
      </p:sp>
    </p:spTree>
    <p:extLst>
      <p:ext uri="{BB962C8B-B14F-4D97-AF65-F5344CB8AC3E}">
        <p14:creationId xmlns:p14="http://schemas.microsoft.com/office/powerpoint/2010/main" val="297733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83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12/22/2021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gif"/><Relationship Id="rId18" Type="http://schemas.openxmlformats.org/officeDocument/2006/relationships/slide" Target="slide8.xml"/><Relationship Id="rId26" Type="http://schemas.openxmlformats.org/officeDocument/2006/relationships/image" Target="../media/image18.png"/><Relationship Id="rId3" Type="http://schemas.openxmlformats.org/officeDocument/2006/relationships/slideLayout" Target="../slideLayouts/slideLayout2.xml"/><Relationship Id="rId21" Type="http://schemas.openxmlformats.org/officeDocument/2006/relationships/slide" Target="slide2.xml"/><Relationship Id="rId34" Type="http://schemas.microsoft.com/office/2007/relationships/hdphoto" Target="../media/hdphoto1.wdp"/><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gif"/><Relationship Id="rId25" Type="http://schemas.openxmlformats.org/officeDocument/2006/relationships/slide" Target="slide4.xml"/><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17.png"/><Relationship Id="rId32" Type="http://schemas.openxmlformats.org/officeDocument/2006/relationships/image" Target="../media/image21.png"/><Relationship Id="rId5" Type="http://schemas.openxmlformats.org/officeDocument/2006/relationships/image" Target="../media/image1.png"/><Relationship Id="rId15" Type="http://schemas.openxmlformats.org/officeDocument/2006/relationships/image" Target="../media/image11.gif"/><Relationship Id="rId23" Type="http://schemas.openxmlformats.org/officeDocument/2006/relationships/slide" Target="slide3.xml"/><Relationship Id="rId28"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image" Target="../media/image16.png"/><Relationship Id="rId27" Type="http://schemas.openxmlformats.org/officeDocument/2006/relationships/slide" Target="slide5.xml"/><Relationship Id="rId30" Type="http://schemas.openxmlformats.org/officeDocument/2006/relationships/image" Target="../media/image20.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6AC2EDB-B75B-44D5-BFE7-59CEB67B41F3}"/>
              </a:ext>
            </a:extLst>
          </p:cNvPr>
          <p:cNvPicPr>
            <a:picLocks noChangeAspect="1"/>
          </p:cNvPicPr>
          <p:nvPr/>
        </p:nvPicPr>
        <p:blipFill rotWithShape="1">
          <a:blip r:embed="rId5"/>
          <a:srcRect l="6257" t="-3869" r="-68" b="3869"/>
          <a:stretch/>
        </p:blipFill>
        <p:spPr>
          <a:xfrm>
            <a:off x="4305959" y="544893"/>
            <a:ext cx="7705065" cy="5445098"/>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3" y="762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9" name="Rectangle 8">
            <a:extLst>
              <a:ext uri="{FF2B5EF4-FFF2-40B4-BE49-F238E27FC236}">
                <a16:creationId xmlns:a16="http://schemas.microsoft.com/office/drawing/2014/main" xmlns="" id="{E93D8DE7-C680-4CB6-B685-973A1383242F}"/>
              </a:ext>
            </a:extLst>
          </p:cNvPr>
          <p:cNvSpPr/>
          <p:nvPr/>
        </p:nvSpPr>
        <p:spPr>
          <a:xfrm>
            <a:off x="3159889" y="6020821"/>
            <a:ext cx="4398379" cy="82955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Chúc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vui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vẻ</a:t>
            </a:r>
            <a:r>
              <a:rPr lang="en-US" sz="2800" b="1" i="1" dirty="0">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xmlns="" id="{EF821367-00FF-46B2-9665-9DADB31BD8EC}"/>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10000" b="90000" l="1875" r="90000">
                        <a14:foregroundMark x1="14063" y1="36235" x2="14063" y2="36235"/>
                        <a14:foregroundMark x1="16641" y1="31647" x2="17969" y2="31647"/>
                        <a14:foregroundMark x1="22344" y1="24706" x2="22344" y2="24706"/>
                        <a14:foregroundMark x1="25781" y1="15412" x2="25781" y2="15412"/>
                        <a14:foregroundMark x1="25781" y1="15412" x2="25781" y2="15412"/>
                        <a14:foregroundMark x1="14922" y1="29294" x2="14922" y2="29294"/>
                        <a14:foregroundMark x1="7969" y1="46706" x2="7969" y2="46706"/>
                        <a14:foregroundMark x1="14922" y1="44353" x2="16250" y2="44353"/>
                        <a14:foregroundMark x1="17969" y1="44353" x2="19297" y2="44353"/>
                        <a14:foregroundMark x1="27109" y1="36235" x2="27109" y2="36235"/>
                        <a14:foregroundMark x1="23203" y1="45529" x2="21875" y2="49059"/>
                        <a14:foregroundMark x1="21484" y1="49059" x2="21484" y2="49059"/>
                        <a14:foregroundMark x1="21016" y1="49059" x2="21016" y2="49059"/>
                        <a14:foregroundMark x1="23203" y1="40941" x2="23203" y2="40941"/>
                        <a14:foregroundMark x1="23203" y1="28118" x2="23203" y2="28118"/>
                        <a14:foregroundMark x1="23203" y1="18824" x2="23203" y2="18824"/>
                        <a14:foregroundMark x1="23203" y1="18824" x2="23203" y2="18824"/>
                        <a14:foregroundMark x1="21016" y1="21176" x2="19688" y2="22353"/>
                        <a14:foregroundMark x1="18828" y1="22353" x2="16641" y2="25882"/>
                        <a14:foregroundMark x1="13203" y1="28118" x2="13203" y2="28118"/>
                        <a14:foregroundMark x1="9297" y1="37412" x2="9297" y2="37412"/>
                        <a14:foregroundMark x1="5781" y1="42118" x2="5781" y2="42118"/>
                        <a14:foregroundMark x1="5313" y1="42118" x2="5313" y2="42118"/>
                        <a14:foregroundMark x1="5313" y1="42118" x2="5313" y2="42118"/>
                        <a14:foregroundMark x1="17109" y1="26941" x2="18828" y2="25882"/>
                        <a14:foregroundMark x1="22344" y1="17765" x2="22344" y2="17765"/>
                        <a14:foregroundMark x1="22734" y1="17765" x2="22734" y2="17765"/>
                        <a14:foregroundMark x1="21016" y1="21176" x2="21016" y2="21176"/>
                        <a14:foregroundMark x1="21016" y1="22353" x2="21016" y2="22353"/>
                        <a14:foregroundMark x1="20625" y1="22353" x2="20625" y2="22353"/>
                        <a14:foregroundMark x1="20625" y1="22353" x2="20625" y2="22353"/>
                        <a14:foregroundMark x1="17109" y1="46706" x2="17969" y2="43176"/>
                        <a14:foregroundMark x1="23203" y1="14235" x2="23203" y2="14235"/>
                        <a14:foregroundMark x1="17969" y1="22353" x2="14531" y2="30471"/>
                        <a14:foregroundMark x1="11406" y1="32824" x2="11406" y2="32824"/>
                        <a14:foregroundMark x1="10156" y1="32824" x2="10156" y2="32824"/>
                        <a14:foregroundMark x1="8359" y1="34000" x2="8359" y2="34000"/>
                        <a14:foregroundMark x1="7969" y1="34000" x2="7969" y2="34000"/>
                        <a14:foregroundMark x1="7969" y1="37412" x2="7969" y2="37412"/>
                        <a14:foregroundMark x1="7969" y1="38588" x2="16250" y2="35059"/>
                        <a14:foregroundMark x1="21016" y1="24706" x2="22344" y2="24706"/>
                        <a14:foregroundMark x1="23672" y1="23529" x2="25781" y2="28118"/>
                        <a14:foregroundMark x1="22734" y1="39765" x2="22734" y2="39765"/>
                        <a14:foregroundMark x1="22734" y1="42118" x2="22734" y2="42118"/>
                        <a14:foregroundMark x1="7109" y1="42118" x2="7109" y2="42118"/>
                        <a14:foregroundMark x1="4922" y1="45529" x2="4922" y2="45529"/>
                        <a14:foregroundMark x1="3594" y1="45529" x2="3594" y2="45529"/>
                        <a14:foregroundMark x1="1875" y1="45529" x2="1875" y2="45529"/>
                        <a14:foregroundMark x1="58438" y1="68706" x2="61094" y2="68706"/>
                        <a14:foregroundMark x1="61094" y1="68706" x2="61094" y2="68706"/>
                        <a14:foregroundMark x1="61484" y1="68706" x2="61484" y2="68706"/>
                        <a14:foregroundMark x1="61953" y1="61765" x2="61953" y2="61765"/>
                        <a14:foregroundMark x1="61953" y1="60588" x2="61953" y2="60588"/>
                        <a14:foregroundMark x1="61953" y1="59412" x2="61953" y2="59412"/>
                        <a14:foregroundMark x1="61484" y1="58353" x2="61484" y2="58353"/>
                        <a14:foregroundMark x1="60234" y1="56000" x2="60234" y2="56000"/>
                        <a14:foregroundMark x1="60234" y1="56000" x2="60234" y2="56000"/>
                        <a14:foregroundMark x1="76328" y1="10706" x2="76328" y2="10706"/>
                      </a14:backgroundRemoval>
                    </a14:imgEffect>
                  </a14:imgLayer>
                </a14:imgProps>
              </a:ext>
            </a:extLst>
          </a:blip>
          <a:stretch>
            <a:fillRect/>
          </a:stretch>
        </p:blipFill>
        <p:spPr>
          <a:xfrm rot="1620622">
            <a:off x="-203566" y="5677374"/>
            <a:ext cx="2658280" cy="99822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184" y="3094317"/>
            <a:ext cx="6269710" cy="954107"/>
            <a:chOff x="10453881" y="8915400"/>
            <a:chExt cx="12541053" cy="1908465"/>
          </a:xfrm>
        </p:grpSpPr>
        <p:sp>
          <p:nvSpPr>
            <p:cNvPr id="45" name="Rectangle 44"/>
            <p:cNvSpPr/>
            <p:nvPr/>
          </p:nvSpPr>
          <p:spPr>
            <a:xfrm>
              <a:off x="10879134" y="8915400"/>
              <a:ext cx="12115800" cy="1908465"/>
            </a:xfrm>
            <a:prstGeom prst="rect">
              <a:avLst/>
            </a:prstGeom>
          </p:spPr>
          <p:txBody>
            <a:bodyPr wrap="square">
              <a:spAutoFit/>
            </a:bodyPr>
            <a:lstStyle/>
            <a:p>
              <a:pPr marL="0" marR="0" algn="just">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6" name="Oval 45"/>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433" t="7550" r="9050" b="12960"/>
          <a:stretch/>
        </p:blipFill>
        <p:spPr>
          <a:xfrm>
            <a:off x="727315" y="1594356"/>
            <a:ext cx="3002786" cy="41805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1689348" y="6175444"/>
            <a:ext cx="2194447" cy="461665"/>
          </a:xfrm>
          <a:prstGeom prst="rect">
            <a:avLst/>
          </a:prstGeom>
          <a:noFill/>
          <a:ln>
            <a:noFill/>
          </a:ln>
        </p:spPr>
        <p:txBody>
          <a:bodyPr wrap="none" rtlCol="0">
            <a:spAutoFit/>
          </a:bodyPr>
          <a:lstStyle/>
          <a:p>
            <a:r>
              <a:rPr lang="en-US" sz="2400" b="1">
                <a:solidFill>
                  <a:schemeClr val="accent5">
                    <a:lumMod val="75000"/>
                  </a:schemeClr>
                </a:solidFill>
                <a:latin typeface="Arial" pitchFamily="34" charset="0"/>
                <a:cs typeface="Arial" pitchFamily="34" charset="0"/>
              </a:rPr>
              <a:t>Nguyễn Tuân </a:t>
            </a:r>
          </a:p>
        </p:txBody>
      </p:sp>
      <p:grpSp>
        <p:nvGrpSpPr>
          <p:cNvPr id="2" name="Group 1"/>
          <p:cNvGrpSpPr/>
          <p:nvPr/>
        </p:nvGrpSpPr>
        <p:grpSpPr>
          <a:xfrm>
            <a:off x="4562659" y="1376214"/>
            <a:ext cx="6279235" cy="1384995"/>
            <a:chOff x="10453881" y="5791200"/>
            <a:chExt cx="12560106" cy="2770349"/>
          </a:xfrm>
        </p:grpSpPr>
        <p:sp>
          <p:nvSpPr>
            <p:cNvPr id="25" name="Rectangle 24"/>
            <p:cNvSpPr/>
            <p:nvPr/>
          </p:nvSpPr>
          <p:spPr>
            <a:xfrm>
              <a:off x="10898187" y="5791200"/>
              <a:ext cx="12115800" cy="2770349"/>
            </a:xfrm>
            <a:prstGeom prst="rect">
              <a:avLst/>
            </a:prstGeom>
          </p:spPr>
          <p:txBody>
            <a:bodyPr wrap="square">
              <a:spAutoFit/>
            </a:bodyPr>
            <a:lstStyle/>
            <a:p>
              <a:pPr algn="just">
                <a:defRPr/>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(1910-1987),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sp>
          <p:nvSpPr>
            <p:cNvPr id="33" name="Oval 32"/>
            <p:cNvSpPr/>
            <p:nvPr/>
          </p:nvSpPr>
          <p:spPr>
            <a:xfrm>
              <a:off x="10453881" y="6141249"/>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xmlns="" id="{97C22712-4BCF-418C-8CEC-449E45A372EB}"/>
              </a:ext>
            </a:extLst>
          </p:cNvPr>
          <p:cNvSpPr txBox="1"/>
          <p:nvPr/>
        </p:nvSpPr>
        <p:spPr>
          <a:xfrm>
            <a:off x="400049" y="136924"/>
            <a:ext cx="7896225" cy="1200329"/>
          </a:xfrm>
          <a:prstGeom prst="rect">
            <a:avLst/>
          </a:prstGeom>
          <a:noFill/>
        </p:spPr>
        <p:txBody>
          <a:bodyPr wrap="square" rtlCol="0">
            <a:spAutoFit/>
          </a:bodyPr>
          <a:lstStyle/>
          <a:p>
            <a:pPr marL="400050" indent="-400050">
              <a:buAutoNum type="romanUcPeriod"/>
            </a:pPr>
            <a:r>
              <a:rPr lang="en-US" sz="3600" b="1" dirty="0" err="1">
                <a:solidFill>
                  <a:srgbClr val="0070C0"/>
                </a:solidFill>
                <a:latin typeface="Times New Roman" panose="02020603050405020304" pitchFamily="18" charset="0"/>
                <a:cs typeface="Times New Roman" panose="02020603050405020304" pitchFamily="18" charset="0"/>
              </a:rPr>
              <a:t>Tìm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hiểu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chung</a:t>
            </a:r>
            <a:endParaRPr lang="en-US" sz="3600" b="1" dirty="0">
              <a:solidFill>
                <a:srgbClr val="0070C0"/>
              </a:solidFill>
              <a:latin typeface="Times New Roman" panose="02020603050405020304" pitchFamily="18" charset="0"/>
              <a:cs typeface="Times New Roman" panose="02020603050405020304" pitchFamily="18" charset="0"/>
            </a:endParaRPr>
          </a:p>
          <a:p>
            <a:r>
              <a:rPr lang="en-US" sz="3600" b="1" i="1" dirty="0">
                <a:solidFill>
                  <a:srgbClr val="0070C0"/>
                </a:solidFill>
                <a:latin typeface="Times New Roman" panose="02020603050405020304" pitchFamily="18" charset="0"/>
                <a:cs typeface="Times New Roman" panose="02020603050405020304" pitchFamily="18" charset="0"/>
              </a:rPr>
              <a:t>1. </a:t>
            </a:r>
            <a:r>
              <a:rPr lang="en-US" sz="3600" b="1" i="1" dirty="0" err="1">
                <a:solidFill>
                  <a:srgbClr val="0070C0"/>
                </a:solidFill>
                <a:latin typeface="Times New Roman" panose="02020603050405020304" pitchFamily="18" charset="0"/>
                <a:cs typeface="Times New Roman" panose="02020603050405020304" pitchFamily="18" charset="0"/>
              </a:rPr>
              <a:t>Tác</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giả</a:t>
            </a:r>
            <a:r>
              <a:rPr lang="en-US" sz="3600" b="1" i="1" dirty="0">
                <a:solidFill>
                  <a:srgbClr val="0070C0"/>
                </a:solidFill>
                <a:latin typeface="Times New Roman" panose="02020603050405020304" pitchFamily="18" charset="0"/>
                <a:cs typeface="Times New Roman" panose="02020603050405020304" pitchFamily="18" charset="0"/>
              </a:rPr>
              <a:t> </a:t>
            </a:r>
          </a:p>
        </p:txBody>
      </p:sp>
      <p:grpSp>
        <p:nvGrpSpPr>
          <p:cNvPr id="24" name="Group 23">
            <a:extLst>
              <a:ext uri="{FF2B5EF4-FFF2-40B4-BE49-F238E27FC236}">
                <a16:creationId xmlns:a16="http://schemas.microsoft.com/office/drawing/2014/main" xmlns="" id="{06AF1B4E-70A7-40C0-A3BE-1F52387D1EFD}"/>
              </a:ext>
            </a:extLst>
          </p:cNvPr>
          <p:cNvGrpSpPr/>
          <p:nvPr/>
        </p:nvGrpSpPr>
        <p:grpSpPr>
          <a:xfrm>
            <a:off x="4562659" y="4328648"/>
            <a:ext cx="6269710" cy="954107"/>
            <a:chOff x="10453881" y="8915400"/>
            <a:chExt cx="12541053" cy="1908463"/>
          </a:xfrm>
        </p:grpSpPr>
        <p:sp>
          <p:nvSpPr>
            <p:cNvPr id="26" name="Rectangle 25">
              <a:extLst>
                <a:ext uri="{FF2B5EF4-FFF2-40B4-BE49-F238E27FC236}">
                  <a16:creationId xmlns:a16="http://schemas.microsoft.com/office/drawing/2014/main" xmlns="" id="{24B9E3DE-3C2F-462F-A98A-81228C5A9E23}"/>
                </a:ext>
              </a:extLst>
            </p:cNvPr>
            <p:cNvSpPr/>
            <p:nvPr/>
          </p:nvSpPr>
          <p:spPr>
            <a:xfrm>
              <a:off x="10879134" y="8915400"/>
              <a:ext cx="12115800" cy="1908463"/>
            </a:xfrm>
            <a:prstGeom prst="rect">
              <a:avLst/>
            </a:prstGeom>
          </p:spPr>
          <p:txBody>
            <a:bodyPr wrap="square">
              <a:spAutoFit/>
            </a:bodyPr>
            <a:lstStyle/>
            <a:p>
              <a:pPr marL="0" marR="0" algn="just">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1" name="Oval 30">
              <a:extLst>
                <a:ext uri="{FF2B5EF4-FFF2-40B4-BE49-F238E27FC236}">
                  <a16:creationId xmlns:a16="http://schemas.microsoft.com/office/drawing/2014/main" xmlns="" id="{FE686006-978B-45EB-AF16-D3B9937E5963}"/>
                </a:ext>
              </a:extLst>
            </p:cNvPr>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xmlns="" id="{C294751A-D86E-46B5-BA82-C13E42084B32}"/>
              </a:ext>
            </a:extLst>
          </p:cNvPr>
          <p:cNvGrpSpPr/>
          <p:nvPr/>
        </p:nvGrpSpPr>
        <p:grpSpPr>
          <a:xfrm>
            <a:off x="4487612" y="5562979"/>
            <a:ext cx="6357515" cy="1051470"/>
            <a:chOff x="10453881" y="8915400"/>
            <a:chExt cx="12541053" cy="1908463"/>
          </a:xfrm>
        </p:grpSpPr>
        <p:sp>
          <p:nvSpPr>
            <p:cNvPr id="35" name="Rectangle 34">
              <a:extLst>
                <a:ext uri="{FF2B5EF4-FFF2-40B4-BE49-F238E27FC236}">
                  <a16:creationId xmlns:a16="http://schemas.microsoft.com/office/drawing/2014/main" xmlns="" id="{3A45EB20-5A06-4B4B-95C5-3849B86F53A1}"/>
                </a:ext>
              </a:extLst>
            </p:cNvPr>
            <p:cNvSpPr/>
            <p:nvPr/>
          </p:nvSpPr>
          <p:spPr>
            <a:xfrm>
              <a:off x="10879134" y="8915400"/>
              <a:ext cx="12115800" cy="1908463"/>
            </a:xfrm>
            <a:prstGeom prst="rect">
              <a:avLst/>
            </a:prstGeom>
          </p:spPr>
          <p:txBody>
            <a:bodyPr wrap="square">
              <a:spAutoFit/>
            </a:bodyPr>
            <a:lstStyle/>
            <a:p>
              <a:pPr marL="0" marR="0" algn="just">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6" name="Oval 35">
              <a:extLst>
                <a:ext uri="{FF2B5EF4-FFF2-40B4-BE49-F238E27FC236}">
                  <a16:creationId xmlns:a16="http://schemas.microsoft.com/office/drawing/2014/main" xmlns="" id="{3BECB7BE-14C7-4745-9B43-28493992885F}"/>
                </a:ext>
              </a:extLst>
            </p:cNvPr>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54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1934" y="2871035"/>
            <a:ext cx="7670340" cy="1815882"/>
            <a:chOff x="10453881" y="8915400"/>
            <a:chExt cx="12541053" cy="3632242"/>
          </a:xfrm>
        </p:grpSpPr>
        <p:sp>
          <p:nvSpPr>
            <p:cNvPr id="45" name="Rectangle 44"/>
            <p:cNvSpPr/>
            <p:nvPr/>
          </p:nvSpPr>
          <p:spPr>
            <a:xfrm>
              <a:off x="10879135" y="8915400"/>
              <a:ext cx="12115799" cy="3632242"/>
            </a:xfrm>
            <a:prstGeom prst="rect">
              <a:avLst/>
            </a:prstGeom>
          </p:spPr>
          <p:txBody>
            <a:bodyPr wrap="square">
              <a:spAutoFit/>
            </a:bodyPr>
            <a:lstStyle/>
            <a:p>
              <a:pPr marL="0" marR="0" algn="just">
                <a:spcBef>
                  <a:spcPts val="0"/>
                </a:spcBef>
                <a:spcAft>
                  <a:spcPts val="0"/>
                </a:spcAft>
              </a:pPr>
              <a:r>
                <a:rPr lang="en-US" sz="2800" b="1" i="1" dirty="0" err="1">
                  <a:solidFill>
                    <a:srgbClr val="20466F"/>
                  </a:solidFill>
                  <a:effectLst/>
                  <a:latin typeface="Times New Roman" panose="02020603050405020304" pitchFamily="18" charset="0"/>
                  <a:ea typeface="Times New Roman" panose="02020603050405020304" pitchFamily="18" charset="0"/>
                </a:rPr>
                <a:t>Nội</a:t>
              </a:r>
              <a:r>
                <a:rPr lang="en-US" sz="2800" b="1" i="1" dirty="0">
                  <a:solidFill>
                    <a:srgbClr val="20466F"/>
                  </a:solidFill>
                  <a:effectLst/>
                  <a:latin typeface="Times New Roman" panose="02020603050405020304" pitchFamily="18" charset="0"/>
                  <a:ea typeface="Times New Roman" panose="02020603050405020304" pitchFamily="18" charset="0"/>
                </a:rPr>
                <a:t> dung :</a:t>
              </a:r>
              <a:r>
                <a:rPr lang="en-US" sz="2800" b="1" dirty="0">
                  <a:solidFill>
                    <a:srgbClr val="20466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trà</a:t>
              </a:r>
              <a:r>
                <a:rPr lang="en-US" sz="2800" dirty="0">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-&gt; ca </a:t>
              </a:r>
              <a:r>
                <a:rPr lang="en-US" sz="2800" dirty="0" err="1">
                  <a:effectLst/>
                  <a:latin typeface="Times New Roman" panose="02020603050405020304" pitchFamily="18" charset="0"/>
                  <a:ea typeface="Times New Roman" panose="02020603050405020304" pitchFamily="18" charset="0"/>
                </a:rPr>
                <a:t>ngợi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nét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tộc</a:t>
              </a:r>
              <a:r>
                <a:rPr lang="en-US" sz="2800" dirty="0">
                  <a:effectLst/>
                  <a:latin typeface="Times New Roman" panose="02020603050405020304" pitchFamily="18" charset="0"/>
                  <a:ea typeface="Times New Roman" panose="02020603050405020304" pitchFamily="18" charset="0"/>
                </a:rPr>
                <a:t>.</a:t>
              </a:r>
            </a:p>
          </p:txBody>
        </p:sp>
        <p:sp>
          <p:nvSpPr>
            <p:cNvPr id="46" name="Oval 45"/>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4231934" y="899788"/>
            <a:ext cx="7560017" cy="1815882"/>
            <a:chOff x="10453881" y="5791200"/>
            <a:chExt cx="12560106" cy="3632234"/>
          </a:xfrm>
        </p:grpSpPr>
        <p:sp>
          <p:nvSpPr>
            <p:cNvPr id="25" name="Rectangle 24"/>
            <p:cNvSpPr/>
            <p:nvPr/>
          </p:nvSpPr>
          <p:spPr>
            <a:xfrm>
              <a:off x="10898187" y="5791200"/>
              <a:ext cx="12115800" cy="3632234"/>
            </a:xfrm>
            <a:prstGeom prst="rect">
              <a:avLst/>
            </a:prstGeom>
          </p:spPr>
          <p:txBody>
            <a:bodyPr wrap="square">
              <a:spAutoFit/>
            </a:bodyPr>
            <a:lstStyle/>
            <a:p>
              <a:pPr algn="just">
                <a:defRPr/>
              </a:pPr>
              <a:r>
                <a:rPr lang="en-US" sz="2800" b="1" i="1" dirty="0" err="1">
                  <a:solidFill>
                    <a:srgbClr val="22486C"/>
                  </a:solidFill>
                  <a:effectLst/>
                  <a:latin typeface="Times New Roman" panose="02020603050405020304" pitchFamily="18" charset="0"/>
                  <a:ea typeface="Times New Roman" panose="02020603050405020304" pitchFamily="18" charset="0"/>
                </a:rPr>
                <a:t>Nhân</a:t>
              </a:r>
              <a:r>
                <a:rPr lang="en-US" sz="2800" b="1" i="1" dirty="0">
                  <a:solidFill>
                    <a:srgbClr val="22486C"/>
                  </a:solidFill>
                  <a:effectLst/>
                  <a:latin typeface="Times New Roman" panose="02020603050405020304" pitchFamily="18" charset="0"/>
                  <a:ea typeface="Times New Roman" panose="02020603050405020304" pitchFamily="18" charset="0"/>
                </a:rPr>
                <a:t> </a:t>
              </a:r>
              <a:r>
                <a:rPr lang="en-US" sz="2800" b="1" i="1" dirty="0" err="1">
                  <a:solidFill>
                    <a:srgbClr val="22486C"/>
                  </a:solidFill>
                  <a:effectLst/>
                  <a:latin typeface="Times New Roman" panose="02020603050405020304" pitchFamily="18" charset="0"/>
                  <a:ea typeface="Times New Roman" panose="02020603050405020304" pitchFamily="18" charset="0"/>
                </a:rPr>
                <a:t>vật</a:t>
              </a:r>
              <a:r>
                <a:rPr lang="en-US" sz="2800" b="1" i="1" dirty="0">
                  <a:solidFill>
                    <a:srgbClr val="22486C"/>
                  </a:solidFill>
                  <a:effectLst/>
                  <a:latin typeface="Times New Roman" panose="02020603050405020304" pitchFamily="18" charset="0"/>
                  <a:ea typeface="Times New Roman" panose="02020603050405020304" pitchFamily="18" charset="0"/>
                </a:rPr>
                <a:t> </a:t>
              </a:r>
              <a:r>
                <a:rPr lang="en-US" sz="2800" b="1" i="1" dirty="0" err="1">
                  <a:solidFill>
                    <a:srgbClr val="22486C"/>
                  </a:solidFill>
                  <a:effectLst/>
                  <a:latin typeface="Times New Roman" panose="02020603050405020304" pitchFamily="18" charset="0"/>
                  <a:ea typeface="Times New Roman" panose="02020603050405020304" pitchFamily="18" charset="0"/>
                </a:rPr>
                <a:t>chính</a:t>
              </a:r>
              <a:r>
                <a:rPr lang="en-US" sz="2800" b="1" i="1" dirty="0">
                  <a:solidFill>
                    <a:srgbClr val="22486C"/>
                  </a:solidFill>
                  <a:effectLst/>
                  <a:latin typeface="Times New Roman" panose="02020603050405020304" pitchFamily="18" charset="0"/>
                  <a:ea typeface="Times New Roman" panose="02020603050405020304" pitchFamily="18" charset="0"/>
                </a:rPr>
                <a:t>:</a:t>
              </a:r>
              <a:r>
                <a:rPr lang="en-US" sz="2800" b="1" dirty="0">
                  <a:solidFill>
                    <a:srgbClr val="22486C"/>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buông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a:t>
              </a:r>
              <a:r>
                <a:rPr lang="en-US" sz="2800" dirty="0">
                  <a:effectLst/>
                  <a:latin typeface="Times New Roman" panose="02020603050405020304" pitchFamily="18" charset="0"/>
                  <a:ea typeface="Times New Roman" panose="02020603050405020304" pitchFamily="18" charset="0"/>
                </a:rPr>
                <a:t>”.</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sp>
          <p:nvSpPr>
            <p:cNvPr id="33" name="Oval 32"/>
            <p:cNvSpPr/>
            <p:nvPr/>
          </p:nvSpPr>
          <p:spPr>
            <a:xfrm>
              <a:off x="10453881" y="6141249"/>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xmlns="" id="{97C22712-4BCF-418C-8CEC-449E45A372EB}"/>
              </a:ext>
            </a:extLst>
          </p:cNvPr>
          <p:cNvSpPr txBox="1"/>
          <p:nvPr/>
        </p:nvSpPr>
        <p:spPr>
          <a:xfrm>
            <a:off x="400049" y="136924"/>
            <a:ext cx="7896225" cy="646331"/>
          </a:xfrm>
          <a:prstGeom prst="rect">
            <a:avLst/>
          </a:prstGeom>
          <a:noFill/>
        </p:spPr>
        <p:txBody>
          <a:bodyPr wrap="square" rtlCol="0">
            <a:spAutoFit/>
          </a:bodyPr>
          <a:lstStyle/>
          <a:p>
            <a:r>
              <a:rPr lang="en-US" sz="3600" b="1" i="1" dirty="0">
                <a:solidFill>
                  <a:srgbClr val="0070C0"/>
                </a:solidFill>
                <a:latin typeface="Times New Roman" panose="02020603050405020304" pitchFamily="18" charset="0"/>
                <a:cs typeface="Times New Roman" panose="02020603050405020304" pitchFamily="18" charset="0"/>
              </a:rPr>
              <a:t>2. </a:t>
            </a:r>
            <a:r>
              <a:rPr lang="en-US" sz="3600" b="1" i="1" dirty="0" err="1">
                <a:solidFill>
                  <a:srgbClr val="0070C0"/>
                </a:solidFill>
                <a:latin typeface="Times New Roman" panose="02020603050405020304" pitchFamily="18" charset="0"/>
                <a:cs typeface="Times New Roman" panose="02020603050405020304" pitchFamily="18" charset="0"/>
              </a:rPr>
              <a:t>Tập</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truyện</a:t>
            </a:r>
            <a:r>
              <a:rPr lang="en-US" sz="3600" b="1" i="1" dirty="0">
                <a:solidFill>
                  <a:srgbClr val="0070C0"/>
                </a:solidFill>
                <a:latin typeface="Times New Roman" panose="02020603050405020304" pitchFamily="18" charset="0"/>
                <a:cs typeface="Times New Roman" panose="02020603050405020304" pitchFamily="18" charset="0"/>
              </a:rPr>
              <a:t> “Vang </a:t>
            </a:r>
            <a:r>
              <a:rPr lang="en-US" sz="3600" b="1" i="1" dirty="0" err="1">
                <a:solidFill>
                  <a:srgbClr val="0070C0"/>
                </a:solidFill>
                <a:latin typeface="Times New Roman" panose="02020603050405020304" pitchFamily="18" charset="0"/>
                <a:cs typeface="Times New Roman" panose="02020603050405020304" pitchFamily="18" charset="0"/>
              </a:rPr>
              <a:t>bóng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một</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thời</a:t>
            </a:r>
            <a:r>
              <a:rPr lang="en-US" sz="3600" b="1" i="1" dirty="0">
                <a:solidFill>
                  <a:srgbClr val="0070C0"/>
                </a:solidFill>
                <a:latin typeface="Times New Roman" panose="02020603050405020304" pitchFamily="18" charset="0"/>
                <a:cs typeface="Times New Roman" panose="02020603050405020304" pitchFamily="18" charset="0"/>
              </a:rPr>
              <a:t>”  </a:t>
            </a:r>
          </a:p>
        </p:txBody>
      </p:sp>
      <p:grpSp>
        <p:nvGrpSpPr>
          <p:cNvPr id="24" name="Group 23">
            <a:extLst>
              <a:ext uri="{FF2B5EF4-FFF2-40B4-BE49-F238E27FC236}">
                <a16:creationId xmlns:a16="http://schemas.microsoft.com/office/drawing/2014/main" xmlns="" id="{06AF1B4E-70A7-40C0-A3BE-1F52387D1EFD}"/>
              </a:ext>
            </a:extLst>
          </p:cNvPr>
          <p:cNvGrpSpPr/>
          <p:nvPr/>
        </p:nvGrpSpPr>
        <p:grpSpPr>
          <a:xfrm>
            <a:off x="4269096" y="4875269"/>
            <a:ext cx="7633178" cy="1815882"/>
            <a:chOff x="10453881" y="8915400"/>
            <a:chExt cx="12541053" cy="3632238"/>
          </a:xfrm>
        </p:grpSpPr>
        <p:sp>
          <p:nvSpPr>
            <p:cNvPr id="26" name="Rectangle 25">
              <a:extLst>
                <a:ext uri="{FF2B5EF4-FFF2-40B4-BE49-F238E27FC236}">
                  <a16:creationId xmlns:a16="http://schemas.microsoft.com/office/drawing/2014/main" xmlns="" id="{24B9E3DE-3C2F-462F-A98A-81228C5A9E23}"/>
                </a:ext>
              </a:extLst>
            </p:cNvPr>
            <p:cNvSpPr/>
            <p:nvPr/>
          </p:nvSpPr>
          <p:spPr>
            <a:xfrm>
              <a:off x="10879134" y="8915400"/>
              <a:ext cx="12115800" cy="3632238"/>
            </a:xfrm>
            <a:prstGeom prst="rect">
              <a:avLst/>
            </a:prstGeom>
          </p:spPr>
          <p:txBody>
            <a:bodyPr wrap="square">
              <a:spAutoFit/>
            </a:bodyPr>
            <a:lstStyle/>
            <a:p>
              <a:pPr marL="0" marR="0" algn="just">
                <a:spcBef>
                  <a:spcPts val="0"/>
                </a:spcBef>
                <a:spcAft>
                  <a:spcPts val="0"/>
                </a:spcAft>
              </a:pPr>
              <a:r>
                <a:rPr lang="en-US" sz="2800" b="1" i="1" dirty="0" err="1">
                  <a:solidFill>
                    <a:srgbClr val="2B5277"/>
                  </a:solidFill>
                  <a:effectLst/>
                  <a:latin typeface="Times New Roman" panose="02020603050405020304" pitchFamily="18" charset="0"/>
                  <a:ea typeface="Times New Roman" panose="02020603050405020304" pitchFamily="18" charset="0"/>
                </a:rPr>
                <a:t>Chủ</a:t>
              </a:r>
              <a:r>
                <a:rPr lang="en-US" sz="2800" b="1" i="1" dirty="0">
                  <a:solidFill>
                    <a:srgbClr val="2B5277"/>
                  </a:solidFill>
                  <a:effectLst/>
                  <a:latin typeface="Times New Roman" panose="02020603050405020304" pitchFamily="18" charset="0"/>
                  <a:ea typeface="Times New Roman" panose="02020603050405020304" pitchFamily="18" charset="0"/>
                </a:rPr>
                <a:t> </a:t>
              </a:r>
              <a:r>
                <a:rPr lang="en-US" sz="2800" b="1" i="1" dirty="0" err="1">
                  <a:solidFill>
                    <a:srgbClr val="2B5277"/>
                  </a:solidFill>
                  <a:effectLst/>
                  <a:latin typeface="Times New Roman" panose="02020603050405020304" pitchFamily="18" charset="0"/>
                  <a:ea typeface="Times New Roman" panose="02020603050405020304" pitchFamily="18" charset="0"/>
                </a:rPr>
                <a:t>đề</a:t>
              </a:r>
              <a:r>
                <a:rPr lang="en-US" sz="2800" b="1" i="1" dirty="0">
                  <a:solidFill>
                    <a:srgbClr val="2B5277"/>
                  </a:solidFill>
                  <a:effectLst/>
                  <a:latin typeface="Times New Roman" panose="02020603050405020304" pitchFamily="18" charset="0"/>
                  <a:ea typeface="Times New Roman" panose="02020603050405020304" pitchFamily="18" charset="0"/>
                </a:rPr>
                <a:t> :</a:t>
              </a:r>
              <a:r>
                <a:rPr lang="en-US" sz="2800" b="1" dirty="0">
                  <a:solidFill>
                    <a:srgbClr val="2B5277"/>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vang </a:t>
              </a:r>
              <a:r>
                <a:rPr lang="en-US" sz="2800" dirty="0" err="1">
                  <a:effectLst/>
                  <a:latin typeface="Times New Roman" panose="02020603050405020304" pitchFamily="18" charset="0"/>
                  <a:ea typeface="Times New Roman" panose="02020603050405020304" pitchFamily="18" charset="0"/>
                </a:rPr>
                <a:t>bóng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hòa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tộc</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xmlns="" id="{FE686006-978B-45EB-AF16-D3B9937E5963}"/>
                </a:ext>
              </a:extLst>
            </p:cNvPr>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chemeClr val="tx1"/>
                </a:solidFill>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F639AB4D-CC76-4504-A3EE-61CA0D155376}"/>
              </a:ext>
            </a:extLst>
          </p:cNvPr>
          <p:cNvPicPr>
            <a:picLocks noChangeAspect="1"/>
          </p:cNvPicPr>
          <p:nvPr/>
        </p:nvPicPr>
        <p:blipFill rotWithShape="1">
          <a:blip r:embed="rId3"/>
          <a:srcRect l="53905" t="3221" r="8907" b="4722"/>
          <a:stretch/>
        </p:blipFill>
        <p:spPr>
          <a:xfrm>
            <a:off x="400049" y="1067925"/>
            <a:ext cx="3495675" cy="4867577"/>
          </a:xfrm>
          <a:prstGeom prst="rect">
            <a:avLst/>
          </a:prstGeom>
          <a:scene3d>
            <a:camera prst="isometricOffAxis1Right"/>
            <a:lightRig rig="threePt" dir="t"/>
          </a:scene3d>
        </p:spPr>
      </p:pic>
      <p:sp>
        <p:nvSpPr>
          <p:cNvPr id="6" name="TextBox 5">
            <a:extLst>
              <a:ext uri="{FF2B5EF4-FFF2-40B4-BE49-F238E27FC236}">
                <a16:creationId xmlns:a16="http://schemas.microsoft.com/office/drawing/2014/main" xmlns="" id="{67E154BF-0355-4501-A696-80359168F7AE}"/>
              </a:ext>
            </a:extLst>
          </p:cNvPr>
          <p:cNvSpPr txBox="1"/>
          <p:nvPr/>
        </p:nvSpPr>
        <p:spPr>
          <a:xfrm rot="21156968">
            <a:off x="275528" y="5956228"/>
            <a:ext cx="3911314" cy="954107"/>
          </a:xfrm>
          <a:prstGeom prst="rect">
            <a:avLst/>
          </a:prstGeom>
          <a:noFill/>
        </p:spPr>
        <p:txBody>
          <a:bodyPr wrap="square" rtlCol="0">
            <a:spAutoFit/>
          </a:bodyPr>
          <a:lstStyle/>
          <a:p>
            <a:r>
              <a:rPr lang="en-US" sz="2800" b="1" dirty="0">
                <a:solidFill>
                  <a:srgbClr val="093355"/>
                </a:solidFill>
                <a:effectLst/>
                <a:latin typeface="Times New Roman" panose="02020603050405020304" pitchFamily="18" charset="0"/>
                <a:ea typeface="Times New Roman" panose="02020603050405020304" pitchFamily="18" charset="0"/>
              </a:rPr>
              <a:t>11 </a:t>
            </a:r>
            <a:r>
              <a:rPr lang="en-US" sz="2800" b="1" dirty="0" err="1">
                <a:solidFill>
                  <a:srgbClr val="093355"/>
                </a:solidFill>
                <a:effectLst/>
                <a:latin typeface="Times New Roman" panose="02020603050405020304" pitchFamily="18" charset="0"/>
                <a:ea typeface="Times New Roman" panose="02020603050405020304" pitchFamily="18" charset="0"/>
              </a:rPr>
              <a:t>truyện</a:t>
            </a:r>
            <a:r>
              <a:rPr lang="en-US" sz="2800" b="1" dirty="0">
                <a:solidFill>
                  <a:srgbClr val="093355"/>
                </a:solidFill>
                <a:effectLst/>
                <a:latin typeface="Times New Roman" panose="02020603050405020304" pitchFamily="18" charset="0"/>
                <a:ea typeface="Times New Roman" panose="02020603050405020304" pitchFamily="18" charset="0"/>
              </a:rPr>
              <a:t> </a:t>
            </a:r>
            <a:r>
              <a:rPr lang="en-US" sz="2800" b="1" dirty="0" err="1">
                <a:solidFill>
                  <a:srgbClr val="093355"/>
                </a:solidFill>
                <a:effectLst/>
                <a:latin typeface="Times New Roman" panose="02020603050405020304" pitchFamily="18" charset="0"/>
                <a:ea typeface="Times New Roman" panose="02020603050405020304" pitchFamily="18" charset="0"/>
              </a:rPr>
              <a:t>ngắn</a:t>
            </a:r>
            <a:r>
              <a:rPr lang="en-US" sz="2800" b="1" dirty="0">
                <a:solidFill>
                  <a:srgbClr val="093355"/>
                </a:solidFill>
                <a:effectLst/>
                <a:latin typeface="Times New Roman" panose="02020603050405020304" pitchFamily="18" charset="0"/>
                <a:ea typeface="Times New Roman" panose="02020603050405020304" pitchFamily="18" charset="0"/>
              </a:rPr>
              <a:t>, in 1940</a:t>
            </a:r>
          </a:p>
          <a:p>
            <a:endParaRPr lang="en-US" sz="2800" b="1" dirty="0">
              <a:solidFill>
                <a:srgbClr val="093355"/>
              </a:solidFill>
            </a:endParaRPr>
          </a:p>
        </p:txBody>
      </p:sp>
    </p:spTree>
    <p:extLst>
      <p:ext uri="{BB962C8B-B14F-4D97-AF65-F5344CB8AC3E}">
        <p14:creationId xmlns:p14="http://schemas.microsoft.com/office/powerpoint/2010/main" val="59066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1934" y="2838845"/>
            <a:ext cx="7662579" cy="1754326"/>
            <a:chOff x="10453881" y="8851008"/>
            <a:chExt cx="12528363" cy="3509111"/>
          </a:xfrm>
        </p:grpSpPr>
        <p:sp>
          <p:nvSpPr>
            <p:cNvPr id="45" name="Rectangle 44"/>
            <p:cNvSpPr/>
            <p:nvPr/>
          </p:nvSpPr>
          <p:spPr>
            <a:xfrm>
              <a:off x="10866445" y="8851008"/>
              <a:ext cx="12115799" cy="3509111"/>
            </a:xfrm>
            <a:prstGeom prst="rect">
              <a:avLst/>
            </a:prstGeom>
          </p:spPr>
          <p:txBody>
            <a:bodyPr wrap="square">
              <a:spAutoFit/>
            </a:bodyPr>
            <a:lstStyle/>
            <a:p>
              <a:pPr marL="0" marR="0" algn="just">
                <a:spcBef>
                  <a:spcPts val="0"/>
                </a:spcBef>
                <a:spcAft>
                  <a:spcPts val="0"/>
                </a:spcAft>
              </a:pP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1940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rPr>
                <a:t> “</a:t>
              </a:r>
              <a:r>
                <a:rPr lang="en-US" sz="3600" b="1" i="1" dirty="0">
                  <a:solidFill>
                    <a:srgbClr val="549D86"/>
                  </a:solidFill>
                  <a:latin typeface="Times New Roman" panose="02020603050405020304" pitchFamily="18" charset="0"/>
                </a:rPr>
                <a:t>Vang </a:t>
              </a:r>
              <a:r>
                <a:rPr lang="en-US" sz="3600" b="1" i="1" dirty="0" err="1">
                  <a:solidFill>
                    <a:srgbClr val="549D86"/>
                  </a:solidFill>
                  <a:latin typeface="Times New Roman" panose="02020603050405020304" pitchFamily="18" charset="0"/>
                </a:rPr>
                <a:t>bóng</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một</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thời</a:t>
              </a:r>
              <a:r>
                <a:rPr lang="en-US" sz="2800" i="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tên</a:t>
              </a:r>
              <a:r>
                <a:rPr lang="en-US" sz="3200" dirty="0">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Chữ</a:t>
              </a:r>
              <a:r>
                <a:rPr lang="en-US" sz="3600" b="1" i="1" dirty="0">
                  <a:solidFill>
                    <a:srgbClr val="549D86"/>
                  </a:solidFill>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người</a:t>
              </a:r>
              <a:r>
                <a:rPr lang="en-US" sz="3600" b="1" i="1" dirty="0">
                  <a:solidFill>
                    <a:srgbClr val="549D86"/>
                  </a:solidFill>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tử</a:t>
              </a:r>
              <a:r>
                <a:rPr lang="en-US" sz="3600" b="1" i="1" dirty="0">
                  <a:solidFill>
                    <a:srgbClr val="549D86"/>
                  </a:solidFill>
                  <a:effectLst/>
                  <a:latin typeface="Times New Roman" panose="02020603050405020304" pitchFamily="18" charset="0"/>
                  <a:ea typeface="Times New Roman" panose="02020603050405020304" pitchFamily="18" charset="0"/>
                </a:rPr>
                <a:t> </a:t>
              </a:r>
              <a:r>
                <a:rPr lang="en-US" sz="3600" b="1" i="1" dirty="0" err="1">
                  <a:solidFill>
                    <a:srgbClr val="549D86"/>
                  </a:solidFill>
                  <a:effectLst/>
                  <a:latin typeface="Times New Roman" panose="02020603050405020304" pitchFamily="18" charset="0"/>
                  <a:ea typeface="Times New Roman" panose="02020603050405020304" pitchFamily="18" charset="0"/>
                </a:rPr>
                <a:t>tù</a:t>
              </a:r>
              <a:r>
                <a:rPr lang="en-US" sz="3600" b="1" i="1" dirty="0">
                  <a:solidFill>
                    <a:srgbClr val="549D86"/>
                  </a:solidFill>
                  <a:effectLst/>
                  <a:latin typeface="Times New Roman" panose="02020603050405020304" pitchFamily="18" charset="0"/>
                  <a:ea typeface="Times New Roman" panose="02020603050405020304" pitchFamily="18" charset="0"/>
                </a:rPr>
                <a:t>.</a:t>
              </a:r>
              <a:endParaRPr lang="en-US" sz="4400" i="1" dirty="0">
                <a:solidFill>
                  <a:srgbClr val="549D86"/>
                </a:solidFill>
                <a:effectLst/>
                <a:latin typeface="Times New Roman" panose="02020603050405020304" pitchFamily="18" charset="0"/>
                <a:ea typeface="Times New Roman" panose="02020603050405020304" pitchFamily="18" charset="0"/>
              </a:endParaRPr>
            </a:p>
          </p:txBody>
        </p:sp>
        <p:sp>
          <p:nvSpPr>
            <p:cNvPr id="46" name="Oval 45"/>
            <p:cNvSpPr/>
            <p:nvPr/>
          </p:nvSpPr>
          <p:spPr>
            <a:xfrm>
              <a:off x="10453881" y="8915400"/>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400">
                <a:solidFill>
                  <a:schemeClr val="tx1"/>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4231934" y="1074786"/>
            <a:ext cx="7457701" cy="1138773"/>
            <a:chOff x="10453881" y="6141249"/>
            <a:chExt cx="12390120" cy="2277843"/>
          </a:xfrm>
        </p:grpSpPr>
        <p:sp>
          <p:nvSpPr>
            <p:cNvPr id="25" name="Rectangle 24"/>
            <p:cNvSpPr/>
            <p:nvPr/>
          </p:nvSpPr>
          <p:spPr>
            <a:xfrm>
              <a:off x="10728201" y="6141249"/>
              <a:ext cx="12115800" cy="2277843"/>
            </a:xfrm>
            <a:prstGeom prst="rect">
              <a:avLst/>
            </a:prstGeom>
          </p:spPr>
          <p:txBody>
            <a:bodyPr wrap="square">
              <a:spAutoFit/>
            </a:bodyPr>
            <a:lstStyle/>
            <a:p>
              <a:pPr marL="0" marR="0" algn="just">
                <a:spcBef>
                  <a:spcPts val="0"/>
                </a:spcBef>
                <a:spcAft>
                  <a:spcPts val="0"/>
                </a:spcAft>
              </a:pPr>
              <a:r>
                <a:rPr lang="en-US" sz="3200" dirty="0" err="1">
                  <a:effectLst/>
                  <a:latin typeface="Times New Roman" panose="02020603050405020304" pitchFamily="18" charset="0"/>
                  <a:ea typeface="Times New Roman" panose="02020603050405020304" pitchFamily="18" charset="0"/>
                </a:rPr>
                <a:t>Lúc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đầu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tên</a:t>
              </a:r>
              <a:r>
                <a:rPr lang="en-US" sz="3200" dirty="0">
                  <a:effectLst/>
                  <a:latin typeface="Times New Roman" panose="02020603050405020304" pitchFamily="18" charset="0"/>
                  <a:ea typeface="Times New Roman" panose="02020603050405020304" pitchFamily="18" charset="0"/>
                </a:rPr>
                <a:t> : </a:t>
              </a:r>
              <a:r>
                <a:rPr lang="en-US" sz="3600" b="1" i="1" dirty="0" err="1">
                  <a:solidFill>
                    <a:srgbClr val="549D86"/>
                  </a:solidFill>
                  <a:latin typeface="Times New Roman" panose="02020603050405020304" pitchFamily="18" charset="0"/>
                </a:rPr>
                <a:t>Dòng</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chữ</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cuối</a:t>
              </a:r>
              <a:r>
                <a:rPr lang="en-US" sz="3600" b="1" i="1" dirty="0">
                  <a:solidFill>
                    <a:srgbClr val="549D86"/>
                  </a:solidFill>
                  <a:latin typeface="Times New Roman" panose="02020603050405020304" pitchFamily="18" charset="0"/>
                </a:rPr>
                <a:t> </a:t>
              </a:r>
              <a:r>
                <a:rPr lang="en-US" sz="3600" b="1" i="1" dirty="0" err="1">
                  <a:solidFill>
                    <a:srgbClr val="549D86"/>
                  </a:solidFill>
                  <a:latin typeface="Times New Roman" panose="02020603050405020304" pitchFamily="18" charset="0"/>
                </a:rPr>
                <a:t>cùng</a:t>
              </a:r>
              <a:r>
                <a:rPr lang="en-US" sz="3200" dirty="0">
                  <a:effectLst/>
                  <a:latin typeface="Times New Roman" panose="02020603050405020304" pitchFamily="18" charset="0"/>
                  <a:ea typeface="Times New Roman" panose="02020603050405020304" pitchFamily="18" charset="0"/>
                </a:rPr>
                <a:t>, in </a:t>
              </a: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1938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chí</a:t>
              </a:r>
              <a:r>
                <a:rPr lang="en-US" sz="3200" dirty="0">
                  <a:effectLst/>
                  <a:latin typeface="Times New Roman" panose="02020603050405020304" pitchFamily="18" charset="0"/>
                  <a:ea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rPr>
                <a:t>Tao </a:t>
              </a:r>
              <a:r>
                <a:rPr lang="en-US" sz="3200" i="1" dirty="0" err="1">
                  <a:effectLst/>
                  <a:latin typeface="Times New Roman" panose="02020603050405020304" pitchFamily="18" charset="0"/>
                  <a:ea typeface="Times New Roman" panose="02020603050405020304" pitchFamily="18" charset="0"/>
                </a:rPr>
                <a:t>đàn</a:t>
              </a:r>
              <a:r>
                <a:rPr lang="en-US" sz="3200" dirty="0">
                  <a:effectLst/>
                  <a:latin typeface="Times New Roman" panose="02020603050405020304" pitchFamily="18" charset="0"/>
                  <a:ea typeface="Times New Roman" panose="02020603050405020304" pitchFamily="18" charset="0"/>
                </a:rPr>
                <a:t>”</a:t>
              </a:r>
            </a:p>
          </p:txBody>
        </p:sp>
        <p:sp>
          <p:nvSpPr>
            <p:cNvPr id="33" name="Oval 32"/>
            <p:cNvSpPr/>
            <p:nvPr/>
          </p:nvSpPr>
          <p:spPr>
            <a:xfrm>
              <a:off x="10453881" y="6141249"/>
              <a:ext cx="274320" cy="27432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400">
                <a:solidFill>
                  <a:schemeClr val="tx1"/>
                </a:solidFill>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xmlns="" id="{97C22712-4BCF-418C-8CEC-449E45A372EB}"/>
              </a:ext>
            </a:extLst>
          </p:cNvPr>
          <p:cNvSpPr txBox="1"/>
          <p:nvPr/>
        </p:nvSpPr>
        <p:spPr>
          <a:xfrm>
            <a:off x="400049" y="136924"/>
            <a:ext cx="7896225" cy="646331"/>
          </a:xfrm>
          <a:prstGeom prst="rect">
            <a:avLst/>
          </a:prstGeom>
          <a:noFill/>
        </p:spPr>
        <p:txBody>
          <a:bodyPr wrap="square" rtlCol="0">
            <a:spAutoFit/>
          </a:bodyPr>
          <a:lstStyle/>
          <a:p>
            <a:r>
              <a:rPr lang="en-US" sz="3600" b="1" i="1" dirty="0">
                <a:solidFill>
                  <a:srgbClr val="0070C0"/>
                </a:solidFill>
                <a:latin typeface="Times New Roman" panose="02020603050405020304" pitchFamily="18" charset="0"/>
                <a:cs typeface="Times New Roman" panose="02020603050405020304" pitchFamily="18" charset="0"/>
              </a:rPr>
              <a:t>3. </a:t>
            </a:r>
            <a:r>
              <a:rPr lang="en-US" sz="3600" b="1" i="1" dirty="0" err="1">
                <a:solidFill>
                  <a:srgbClr val="0070C0"/>
                </a:solidFill>
                <a:latin typeface="Times New Roman" panose="02020603050405020304" pitchFamily="18" charset="0"/>
                <a:cs typeface="Times New Roman" panose="02020603050405020304" pitchFamily="18" charset="0"/>
              </a:rPr>
              <a:t>Truyện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ngắn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Chữ</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người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tử</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tù</a:t>
            </a:r>
            <a:r>
              <a:rPr lang="en-US" sz="3600" b="1" i="1" dirty="0">
                <a:solidFill>
                  <a:srgbClr val="0070C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xmlns="" id="{5E45EA1E-9CBD-4491-89F5-628E5742D4A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38174" y="1143361"/>
            <a:ext cx="3153375" cy="4607839"/>
          </a:xfrm>
          <a:prstGeom prst="rect">
            <a:avLst/>
          </a:prstGeom>
        </p:spPr>
      </p:pic>
    </p:spTree>
    <p:extLst>
      <p:ext uri="{BB962C8B-B14F-4D97-AF65-F5344CB8AC3E}">
        <p14:creationId xmlns:p14="http://schemas.microsoft.com/office/powerpoint/2010/main" val="25691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12384A-4714-4528-988A-BA40C534B26D}"/>
              </a:ext>
            </a:extLst>
          </p:cNvPr>
          <p:cNvSpPr txBox="1"/>
          <p:nvPr/>
        </p:nvSpPr>
        <p:spPr>
          <a:xfrm>
            <a:off x="400049" y="136924"/>
            <a:ext cx="7896225" cy="1200329"/>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II. </a:t>
            </a:r>
            <a:r>
              <a:rPr lang="en-US" sz="3600" b="1" dirty="0" err="1">
                <a:solidFill>
                  <a:srgbClr val="0070C0"/>
                </a:solidFill>
                <a:latin typeface="Times New Roman" panose="02020603050405020304" pitchFamily="18" charset="0"/>
                <a:cs typeface="Times New Roman" panose="02020603050405020304" pitchFamily="18" charset="0"/>
              </a:rPr>
              <a:t>Đọc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hiểu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bản</a:t>
            </a:r>
            <a:r>
              <a:rPr lang="en-US" sz="3600" b="1" dirty="0">
                <a:solidFill>
                  <a:srgbClr val="0070C0"/>
                </a:solidFill>
                <a:latin typeface="Times New Roman" panose="02020603050405020304" pitchFamily="18" charset="0"/>
                <a:cs typeface="Times New Roman" panose="02020603050405020304" pitchFamily="18" charset="0"/>
              </a:rPr>
              <a:t> </a:t>
            </a:r>
          </a:p>
          <a:p>
            <a:r>
              <a:rPr lang="en-US" sz="3600" b="1" i="1" dirty="0">
                <a:solidFill>
                  <a:srgbClr val="0070C0"/>
                </a:solidFill>
                <a:latin typeface="Times New Roman" panose="02020603050405020304" pitchFamily="18" charset="0"/>
                <a:cs typeface="Times New Roman" panose="02020603050405020304" pitchFamily="18" charset="0"/>
              </a:rPr>
              <a:t>1. </a:t>
            </a:r>
            <a:r>
              <a:rPr lang="en-US" sz="3600" b="1" i="1" dirty="0" err="1">
                <a:solidFill>
                  <a:srgbClr val="0070C0"/>
                </a:solidFill>
                <a:latin typeface="Times New Roman" panose="02020603050405020304" pitchFamily="18" charset="0"/>
                <a:cs typeface="Times New Roman" panose="02020603050405020304" pitchFamily="18" charset="0"/>
              </a:rPr>
              <a:t>Tình</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huống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truyện</a:t>
            </a:r>
            <a:endParaRPr lang="en-US" sz="3600" b="1" i="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AC42EFB-3CCA-4D9E-A4BF-998606557846}"/>
              </a:ext>
            </a:extLst>
          </p:cNvPr>
          <p:cNvSpPr txBox="1"/>
          <p:nvPr/>
        </p:nvSpPr>
        <p:spPr>
          <a:xfrm>
            <a:off x="5181599" y="1373627"/>
            <a:ext cx="6229350" cy="3970318"/>
          </a:xfrm>
          <a:prstGeom prst="rect">
            <a:avLst/>
          </a:prstGeom>
          <a:noFill/>
        </p:spPr>
        <p:txBody>
          <a:bodyPr wrap="square" rtlCol="0">
            <a:spAutoFit/>
          </a:bodyPr>
          <a:lstStyle/>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Tình</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huống</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truyện</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cái</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b="1" dirty="0" err="1">
                <a:solidFill>
                  <a:srgbClr val="FF0066"/>
                </a:solidFill>
                <a:effectLst/>
                <a:latin typeface="Times New Roman" panose="02020603050405020304" pitchFamily="18" charset="0"/>
                <a:ea typeface="Times New Roman" panose="02020603050405020304" pitchFamily="18" charset="0"/>
              </a:rPr>
              <a:t>cớ</a:t>
            </a:r>
            <a:r>
              <a:rPr lang="en-US" sz="2800" b="1" dirty="0">
                <a:solidFill>
                  <a:srgbClr val="FF0066"/>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nảy</a:t>
            </a:r>
            <a:r>
              <a:rPr lang="en-US" sz="2800" b="1" i="1" dirty="0">
                <a:solidFill>
                  <a:srgbClr val="FF0066"/>
                </a:solidFill>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sinh</a:t>
            </a:r>
            <a:r>
              <a:rPr lang="en-US" sz="2800" b="1" i="1" dirty="0">
                <a:solidFill>
                  <a:srgbClr val="FF0066"/>
                </a:solidFill>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sự</a:t>
            </a:r>
            <a:r>
              <a:rPr lang="en-US" sz="2800" b="1" i="1" dirty="0">
                <a:solidFill>
                  <a:srgbClr val="FF0066"/>
                </a:solidFill>
                <a:effectLst/>
                <a:latin typeface="Times New Roman" panose="02020603050405020304" pitchFamily="18" charset="0"/>
                <a:ea typeface="Times New Roman" panose="02020603050405020304" pitchFamily="18" charset="0"/>
              </a:rPr>
              <a:t> </a:t>
            </a:r>
            <a:r>
              <a:rPr lang="en-US" sz="2800" b="1" i="1" dirty="0" err="1">
                <a:solidFill>
                  <a:srgbClr val="FF0066"/>
                </a:solidFill>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Vai</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trò</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của</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tình</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huống</a:t>
            </a:r>
            <a:r>
              <a:rPr lang="en-US" sz="2800" b="1" dirty="0">
                <a:solidFill>
                  <a:srgbClr val="00B050"/>
                </a:solidFill>
                <a:effectLst/>
                <a:latin typeface="Times New Roman" panose="02020603050405020304" pitchFamily="18" charset="0"/>
                <a:ea typeface="Times New Roman" panose="02020603050405020304" pitchFamily="18" charset="0"/>
              </a:rPr>
              <a:t> </a:t>
            </a:r>
            <a:r>
              <a:rPr lang="en-US" sz="2800" b="1" dirty="0" err="1">
                <a:solidFill>
                  <a:srgbClr val="00B050"/>
                </a:solidFill>
                <a:effectLst/>
                <a:latin typeface="Times New Roman" panose="02020603050405020304" pitchFamily="18" charset="0"/>
                <a:ea typeface="Times New Roman" panose="02020603050405020304" pitchFamily="18" charset="0"/>
              </a:rPr>
              <a:t>truyện</a:t>
            </a:r>
            <a:endParaRPr lang="en-US" sz="2800" b="1" dirty="0">
              <a:solidFill>
                <a:srgbClr val="00B05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lộ</a:t>
            </a:r>
            <a:r>
              <a:rPr lang="en-US" sz="2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Góp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a:t>
            </a:r>
          </a:p>
          <a:p>
            <a:endParaRPr lang="en-US" sz="2800" dirty="0"/>
          </a:p>
        </p:txBody>
      </p:sp>
      <p:pic>
        <p:nvPicPr>
          <p:cNvPr id="6" name="Picture 4" descr="Chữ người tử tù |">
            <a:extLst>
              <a:ext uri="{FF2B5EF4-FFF2-40B4-BE49-F238E27FC236}">
                <a16:creationId xmlns:a16="http://schemas.microsoft.com/office/drawing/2014/main" xmlns="" id="{BF314E82-DEE4-4661-ADE3-9CADD3C72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49" y="1808024"/>
            <a:ext cx="47625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iterate type="wd">
                                    <p:tmPct val="10000"/>
                                  </p:iterate>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xmlns="" id="{86D4D539-3EEE-415B-9204-1F542629A586}"/>
              </a:ext>
            </a:extLst>
          </p:cNvPr>
          <p:cNvSpPr/>
          <p:nvPr/>
        </p:nvSpPr>
        <p:spPr>
          <a:xfrm>
            <a:off x="261938" y="628650"/>
            <a:ext cx="11668124" cy="5600700"/>
          </a:xfrm>
          <a:custGeom>
            <a:avLst/>
            <a:gdLst>
              <a:gd name="connsiteX0" fmla="*/ 2460690 w 10149746"/>
              <a:gd name="connsiteY0" fmla="*/ 171450 h 5036398"/>
              <a:gd name="connsiteX1" fmla="*/ 3418502 w 10149746"/>
              <a:gd name="connsiteY1" fmla="*/ 362606 h 5036398"/>
              <a:gd name="connsiteX2" fmla="*/ 3612071 w 10149746"/>
              <a:gd name="connsiteY2" fmla="*/ 454784 h 5036398"/>
              <a:gd name="connsiteX3" fmla="*/ 3475878 w 10149746"/>
              <a:gd name="connsiteY3" fmla="*/ 555459 h 5036398"/>
              <a:gd name="connsiteX4" fmla="*/ 2580416 w 10149746"/>
              <a:gd name="connsiteY4" fmla="*/ 2432474 h 5036398"/>
              <a:gd name="connsiteX5" fmla="*/ 3868195 w 10149746"/>
              <a:gd name="connsiteY5" fmla="*/ 4571362 h 5036398"/>
              <a:gd name="connsiteX6" fmla="*/ 3889725 w 10149746"/>
              <a:gd name="connsiteY6" fmla="*/ 4581614 h 5036398"/>
              <a:gd name="connsiteX7" fmla="*/ 3836485 w 10149746"/>
              <a:gd name="connsiteY7" fmla="*/ 4620970 h 5036398"/>
              <a:gd name="connsiteX8" fmla="*/ 2460690 w 10149746"/>
              <a:gd name="connsiteY8" fmla="*/ 5036398 h 5036398"/>
              <a:gd name="connsiteX9" fmla="*/ 0 w 10149746"/>
              <a:gd name="connsiteY9" fmla="*/ 2603924 h 5036398"/>
              <a:gd name="connsiteX10" fmla="*/ 2460690 w 10149746"/>
              <a:gd name="connsiteY10" fmla="*/ 171450 h 5036398"/>
              <a:gd name="connsiteX11" fmla="*/ 7689056 w 10149746"/>
              <a:gd name="connsiteY11" fmla="*/ 85725 h 5036398"/>
              <a:gd name="connsiteX12" fmla="*/ 10149746 w 10149746"/>
              <a:gd name="connsiteY12" fmla="*/ 2518199 h 5036398"/>
              <a:gd name="connsiteX13" fmla="*/ 7689056 w 10149746"/>
              <a:gd name="connsiteY13" fmla="*/ 4950673 h 5036398"/>
              <a:gd name="connsiteX14" fmla="*/ 6313261 w 10149746"/>
              <a:gd name="connsiteY14" fmla="*/ 4535245 h 5036398"/>
              <a:gd name="connsiteX15" fmla="*/ 6295733 w 10149746"/>
              <a:gd name="connsiteY15" fmla="*/ 4522288 h 5036398"/>
              <a:gd name="connsiteX16" fmla="*/ 6416902 w 10149746"/>
              <a:gd name="connsiteY16" fmla="*/ 4449520 h 5036398"/>
              <a:gd name="connsiteX17" fmla="*/ 7501796 w 10149746"/>
              <a:gd name="connsiteY17" fmla="*/ 2432474 h 5036398"/>
              <a:gd name="connsiteX18" fmla="*/ 6606334 w 10149746"/>
              <a:gd name="connsiteY18" fmla="*/ 555459 h 5036398"/>
              <a:gd name="connsiteX19" fmla="*/ 6434430 w 10149746"/>
              <a:gd name="connsiteY19" fmla="*/ 428386 h 5036398"/>
              <a:gd name="connsiteX20" fmla="*/ 6516145 w 10149746"/>
              <a:gd name="connsiteY20" fmla="*/ 379312 h 5036398"/>
              <a:gd name="connsiteX21" fmla="*/ 7689056 w 10149746"/>
              <a:gd name="connsiteY21" fmla="*/ 85725 h 5036398"/>
              <a:gd name="connsiteX22" fmla="*/ 5041106 w 10149746"/>
              <a:gd name="connsiteY22" fmla="*/ 0 h 5036398"/>
              <a:gd name="connsiteX23" fmla="*/ 6416902 w 10149746"/>
              <a:gd name="connsiteY23" fmla="*/ 415429 h 5036398"/>
              <a:gd name="connsiteX24" fmla="*/ 6434430 w 10149746"/>
              <a:gd name="connsiteY24" fmla="*/ 428386 h 5036398"/>
              <a:gd name="connsiteX25" fmla="*/ 6313261 w 10149746"/>
              <a:gd name="connsiteY25" fmla="*/ 501154 h 5036398"/>
              <a:gd name="connsiteX26" fmla="*/ 5228366 w 10149746"/>
              <a:gd name="connsiteY26" fmla="*/ 2518199 h 5036398"/>
              <a:gd name="connsiteX27" fmla="*/ 6123829 w 10149746"/>
              <a:gd name="connsiteY27" fmla="*/ 4395214 h 5036398"/>
              <a:gd name="connsiteX28" fmla="*/ 6295733 w 10149746"/>
              <a:gd name="connsiteY28" fmla="*/ 4522288 h 5036398"/>
              <a:gd name="connsiteX29" fmla="*/ 6214018 w 10149746"/>
              <a:gd name="connsiteY29" fmla="*/ 4571362 h 5036398"/>
              <a:gd name="connsiteX30" fmla="*/ 5041106 w 10149746"/>
              <a:gd name="connsiteY30" fmla="*/ 4864948 h 5036398"/>
              <a:gd name="connsiteX31" fmla="*/ 4083294 w 10149746"/>
              <a:gd name="connsiteY31" fmla="*/ 4673792 h 5036398"/>
              <a:gd name="connsiteX32" fmla="*/ 3889725 w 10149746"/>
              <a:gd name="connsiteY32" fmla="*/ 4581614 h 5036398"/>
              <a:gd name="connsiteX33" fmla="*/ 4025917 w 10149746"/>
              <a:gd name="connsiteY33" fmla="*/ 4480939 h 5036398"/>
              <a:gd name="connsiteX34" fmla="*/ 4921380 w 10149746"/>
              <a:gd name="connsiteY34" fmla="*/ 2603924 h 5036398"/>
              <a:gd name="connsiteX35" fmla="*/ 3633601 w 10149746"/>
              <a:gd name="connsiteY35" fmla="*/ 465037 h 5036398"/>
              <a:gd name="connsiteX36" fmla="*/ 3612071 w 10149746"/>
              <a:gd name="connsiteY36" fmla="*/ 454784 h 5036398"/>
              <a:gd name="connsiteX37" fmla="*/ 3665311 w 10149746"/>
              <a:gd name="connsiteY37" fmla="*/ 415429 h 5036398"/>
              <a:gd name="connsiteX38" fmla="*/ 5041106 w 10149746"/>
              <a:gd name="connsiteY38" fmla="*/ 0 h 50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9746" h="5036398">
                <a:moveTo>
                  <a:pt x="2460690" y="171450"/>
                </a:moveTo>
                <a:cubicBezTo>
                  <a:pt x="2800441" y="171450"/>
                  <a:pt x="3124109" y="239516"/>
                  <a:pt x="3418502" y="362606"/>
                </a:cubicBezTo>
                <a:lnTo>
                  <a:pt x="3612071" y="454784"/>
                </a:lnTo>
                <a:lnTo>
                  <a:pt x="3475878" y="555459"/>
                </a:lnTo>
                <a:cubicBezTo>
                  <a:pt x="2928997" y="1001611"/>
                  <a:pt x="2580416" y="1676802"/>
                  <a:pt x="2580416" y="2432474"/>
                </a:cubicBezTo>
                <a:cubicBezTo>
                  <a:pt x="2580416" y="3356074"/>
                  <a:pt x="3101136" y="4159448"/>
                  <a:pt x="3868195" y="4571362"/>
                </a:cubicBezTo>
                <a:lnTo>
                  <a:pt x="3889725" y="4581614"/>
                </a:lnTo>
                <a:lnTo>
                  <a:pt x="3836485" y="4620970"/>
                </a:lnTo>
                <a:cubicBezTo>
                  <a:pt x="3443757" y="4883250"/>
                  <a:pt x="2970316" y="5036398"/>
                  <a:pt x="2460690" y="5036398"/>
                </a:cubicBezTo>
                <a:cubicBezTo>
                  <a:pt x="1101688" y="5036398"/>
                  <a:pt x="0" y="3947342"/>
                  <a:pt x="0" y="2603924"/>
                </a:cubicBezTo>
                <a:cubicBezTo>
                  <a:pt x="0" y="1260506"/>
                  <a:pt x="1101688" y="171450"/>
                  <a:pt x="2460690" y="171450"/>
                </a:cubicBezTo>
                <a:close/>
                <a:moveTo>
                  <a:pt x="7689056" y="85725"/>
                </a:moveTo>
                <a:cubicBezTo>
                  <a:pt x="9048058" y="85725"/>
                  <a:pt x="10149746" y="1174781"/>
                  <a:pt x="10149746" y="2518199"/>
                </a:cubicBezTo>
                <a:cubicBezTo>
                  <a:pt x="10149746" y="3861617"/>
                  <a:pt x="9048058" y="4950673"/>
                  <a:pt x="7689056" y="4950673"/>
                </a:cubicBezTo>
                <a:cubicBezTo>
                  <a:pt x="7179431" y="4950673"/>
                  <a:pt x="6705990" y="4797525"/>
                  <a:pt x="6313261" y="4535245"/>
                </a:cubicBezTo>
                <a:lnTo>
                  <a:pt x="6295733" y="4522288"/>
                </a:lnTo>
                <a:lnTo>
                  <a:pt x="6416902" y="4449520"/>
                </a:lnTo>
                <a:cubicBezTo>
                  <a:pt x="7071449" y="4012387"/>
                  <a:pt x="7501796" y="3272111"/>
                  <a:pt x="7501796" y="2432474"/>
                </a:cubicBezTo>
                <a:cubicBezTo>
                  <a:pt x="7501796" y="1676802"/>
                  <a:pt x="7153215" y="1001611"/>
                  <a:pt x="6606334" y="555459"/>
                </a:cubicBezTo>
                <a:lnTo>
                  <a:pt x="6434430" y="428386"/>
                </a:lnTo>
                <a:lnTo>
                  <a:pt x="6516145" y="379312"/>
                </a:lnTo>
                <a:cubicBezTo>
                  <a:pt x="6864808" y="192078"/>
                  <a:pt x="7264368" y="85725"/>
                  <a:pt x="7689056" y="85725"/>
                </a:cubicBezTo>
                <a:close/>
                <a:moveTo>
                  <a:pt x="5041106" y="0"/>
                </a:moveTo>
                <a:cubicBezTo>
                  <a:pt x="5550732" y="0"/>
                  <a:pt x="6024173" y="153149"/>
                  <a:pt x="6416902" y="415429"/>
                </a:cubicBezTo>
                <a:lnTo>
                  <a:pt x="6434430" y="428386"/>
                </a:lnTo>
                <a:lnTo>
                  <a:pt x="6313261" y="501154"/>
                </a:lnTo>
                <a:cubicBezTo>
                  <a:pt x="5658713" y="938287"/>
                  <a:pt x="5228366" y="1678563"/>
                  <a:pt x="5228366" y="2518199"/>
                </a:cubicBezTo>
                <a:cubicBezTo>
                  <a:pt x="5228366" y="3273872"/>
                  <a:pt x="5576947" y="3949063"/>
                  <a:pt x="6123829" y="4395214"/>
                </a:cubicBezTo>
                <a:lnTo>
                  <a:pt x="6295733" y="4522288"/>
                </a:lnTo>
                <a:lnTo>
                  <a:pt x="6214018" y="4571362"/>
                </a:lnTo>
                <a:cubicBezTo>
                  <a:pt x="5865354" y="4758595"/>
                  <a:pt x="5465794" y="4864948"/>
                  <a:pt x="5041106" y="4864948"/>
                </a:cubicBezTo>
                <a:cubicBezTo>
                  <a:pt x="4701355" y="4864948"/>
                  <a:pt x="4377687" y="4796882"/>
                  <a:pt x="4083294" y="4673792"/>
                </a:cubicBezTo>
                <a:lnTo>
                  <a:pt x="3889725" y="4581614"/>
                </a:lnTo>
                <a:lnTo>
                  <a:pt x="4025917" y="4480939"/>
                </a:lnTo>
                <a:cubicBezTo>
                  <a:pt x="4572799" y="4034788"/>
                  <a:pt x="4921380" y="3359597"/>
                  <a:pt x="4921380" y="2603924"/>
                </a:cubicBezTo>
                <a:cubicBezTo>
                  <a:pt x="4921380" y="1680324"/>
                  <a:pt x="4400660" y="876950"/>
                  <a:pt x="3633601" y="465037"/>
                </a:cubicBezTo>
                <a:lnTo>
                  <a:pt x="3612071" y="454784"/>
                </a:lnTo>
                <a:lnTo>
                  <a:pt x="3665311" y="415429"/>
                </a:lnTo>
                <a:cubicBezTo>
                  <a:pt x="4058039" y="153149"/>
                  <a:pt x="4531480" y="0"/>
                  <a:pt x="5041106"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23">
            <a:extLst>
              <a:ext uri="{FF2B5EF4-FFF2-40B4-BE49-F238E27FC236}">
                <a16:creationId xmlns:a16="http://schemas.microsoft.com/office/drawing/2014/main" xmlns="" id="{4D7766C7-395F-4755-9F1A-13AE484CF56B}"/>
              </a:ext>
            </a:extLst>
          </p:cNvPr>
          <p:cNvSpPr txBox="1"/>
          <p:nvPr/>
        </p:nvSpPr>
        <p:spPr>
          <a:xfrm>
            <a:off x="5410200" y="628650"/>
            <a:ext cx="165735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xmlns="" id="{2B9AB84D-132D-44BD-B9BD-B46DF1C0F08D}"/>
              </a:ext>
            </a:extLst>
          </p:cNvPr>
          <p:cNvSpPr txBox="1"/>
          <p:nvPr/>
        </p:nvSpPr>
        <p:spPr>
          <a:xfrm>
            <a:off x="5186362" y="5467350"/>
            <a:ext cx="210502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1356EFC6-7F0B-4695-9D27-7B479FC8CFDB}"/>
              </a:ext>
            </a:extLst>
          </p:cNvPr>
          <p:cNvSpPr txBox="1"/>
          <p:nvPr/>
        </p:nvSpPr>
        <p:spPr>
          <a:xfrm>
            <a:off x="8017668" y="5339150"/>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xmlns="" id="{52CD1EC7-31FA-4692-8F62-08B8598A3689}"/>
              </a:ext>
            </a:extLst>
          </p:cNvPr>
          <p:cNvSpPr txBox="1"/>
          <p:nvPr/>
        </p:nvSpPr>
        <p:spPr>
          <a:xfrm>
            <a:off x="1188243" y="1288018"/>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Huấn</a:t>
            </a:r>
            <a:r>
              <a:rPr lang="en-US" sz="2400" b="1" dirty="0">
                <a:latin typeface="Times New Roman" panose="02020603050405020304" pitchFamily="18" charset="0"/>
                <a:cs typeface="Times New Roman" panose="02020603050405020304" pitchFamily="18" charset="0"/>
              </a:rPr>
              <a:t> Cao </a:t>
            </a:r>
          </a:p>
        </p:txBody>
      </p:sp>
      <p:sp>
        <p:nvSpPr>
          <p:cNvPr id="31" name="TextBox 30">
            <a:extLst>
              <a:ext uri="{FF2B5EF4-FFF2-40B4-BE49-F238E27FC236}">
                <a16:creationId xmlns:a16="http://schemas.microsoft.com/office/drawing/2014/main" xmlns="" id="{871E4B30-0FED-470B-852C-C8EF0E07E031}"/>
              </a:ext>
            </a:extLst>
          </p:cNvPr>
          <p:cNvSpPr txBox="1"/>
          <p:nvPr/>
        </p:nvSpPr>
        <p:spPr>
          <a:xfrm>
            <a:off x="8770143" y="92898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ngục</a:t>
            </a:r>
            <a:r>
              <a:rPr lang="en-US" sz="2400" b="1" dirty="0">
                <a:latin typeface="Times New Roman" panose="02020603050405020304" pitchFamily="18" charset="0"/>
                <a:cs typeface="Times New Roman" panose="02020603050405020304" pitchFamily="18" charset="0"/>
              </a:rPr>
              <a:t> </a:t>
            </a:r>
          </a:p>
        </p:txBody>
      </p:sp>
      <p:sp>
        <p:nvSpPr>
          <p:cNvPr id="33" name="TextBox 32">
            <a:extLst>
              <a:ext uri="{FF2B5EF4-FFF2-40B4-BE49-F238E27FC236}">
                <a16:creationId xmlns:a16="http://schemas.microsoft.com/office/drawing/2014/main" xmlns="" id="{276BB6C7-730F-4826-A14A-28C0D9206C7C}"/>
              </a:ext>
            </a:extLst>
          </p:cNvPr>
          <p:cNvSpPr txBox="1"/>
          <p:nvPr/>
        </p:nvSpPr>
        <p:spPr>
          <a:xfrm>
            <a:off x="1608533" y="541963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xmlns="" id="{E58E4139-8C26-4D78-9050-E3CCCAE67F7F}"/>
              </a:ext>
            </a:extLst>
          </p:cNvPr>
          <p:cNvSpPr txBox="1"/>
          <p:nvPr/>
        </p:nvSpPr>
        <p:spPr>
          <a:xfrm>
            <a:off x="6653211" y="1518850"/>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39" name="TextBox 38">
            <a:extLst>
              <a:ext uri="{FF2B5EF4-FFF2-40B4-BE49-F238E27FC236}">
                <a16:creationId xmlns:a16="http://schemas.microsoft.com/office/drawing/2014/main" xmlns="" id="{B534FAE1-42EF-463F-AFE9-AAA064744B0F}"/>
              </a:ext>
            </a:extLst>
          </p:cNvPr>
          <p:cNvSpPr txBox="1"/>
          <p:nvPr/>
        </p:nvSpPr>
        <p:spPr>
          <a:xfrm>
            <a:off x="3537345" y="1578054"/>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40" name="TextBox 39">
            <a:extLst>
              <a:ext uri="{FF2B5EF4-FFF2-40B4-BE49-F238E27FC236}">
                <a16:creationId xmlns:a16="http://schemas.microsoft.com/office/drawing/2014/main" xmlns="" id="{56EB1397-DFCE-4DC6-A6DA-5859E868AC8C}"/>
              </a:ext>
            </a:extLst>
          </p:cNvPr>
          <p:cNvSpPr txBox="1"/>
          <p:nvPr/>
        </p:nvSpPr>
        <p:spPr>
          <a:xfrm>
            <a:off x="261938" y="72550"/>
            <a:ext cx="11668124" cy="523220"/>
          </a:xfrm>
          <a:prstGeom prst="rect">
            <a:avLst/>
          </a:prstGeom>
          <a:noFill/>
        </p:spPr>
        <p:txBody>
          <a:bodyPr wrap="square" rtlCol="0">
            <a:spAutoFit/>
          </a:bodyPr>
          <a:lstStyle/>
          <a:p>
            <a:r>
              <a:rPr lang="en-US" sz="2800" b="1" i="1" dirty="0" err="1">
                <a:solidFill>
                  <a:srgbClr val="0070C0"/>
                </a:solidFill>
                <a:latin typeface="Times New Roman" panose="02020603050405020304" pitchFamily="18" charset="0"/>
                <a:cs typeface="Times New Roman" panose="02020603050405020304" pitchFamily="18" charset="0"/>
              </a:rPr>
              <a:t>Dựa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vào</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câu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hỏi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trong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phiếu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học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tập</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a:t>
            </a:r>
            <a:r>
              <a:rPr lang="en-US" sz="2800" b="1" i="1" dirty="0">
                <a:solidFill>
                  <a:srgbClr val="0070C0"/>
                </a:solidFill>
                <a:latin typeface="Times New Roman" panose="02020603050405020304" pitchFamily="18" charset="0"/>
                <a:cs typeface="Times New Roman" panose="02020603050405020304" pitchFamily="18" charset="0"/>
              </a:rPr>
              <a:t> 1 </a:t>
            </a:r>
            <a:r>
              <a:rPr lang="en-US" sz="2800" b="1" i="1" dirty="0" err="1">
                <a:solidFill>
                  <a:srgbClr val="0070C0"/>
                </a:solidFill>
                <a:latin typeface="Times New Roman" panose="02020603050405020304" pitchFamily="18" charset="0"/>
                <a:cs typeface="Times New Roman" panose="02020603050405020304" pitchFamily="18" charset="0"/>
              </a:rPr>
              <a:t>để</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điền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thông</a:t>
            </a:r>
            <a:r>
              <a:rPr lang="en-US" sz="2800" b="1" i="1" dirty="0">
                <a:solidFill>
                  <a:srgbClr val="0070C0"/>
                </a:solidFill>
                <a:latin typeface="Times New Roman" panose="02020603050405020304" pitchFamily="18" charset="0"/>
                <a:cs typeface="Times New Roman" panose="02020603050405020304" pitchFamily="18" charset="0"/>
              </a:rPr>
              <a:t> tin </a:t>
            </a:r>
            <a:r>
              <a:rPr lang="en-US" sz="2800" b="1" i="1" dirty="0" err="1">
                <a:solidFill>
                  <a:srgbClr val="0070C0"/>
                </a:solidFill>
                <a:latin typeface="Times New Roman" panose="02020603050405020304" pitchFamily="18" charset="0"/>
                <a:cs typeface="Times New Roman" panose="02020603050405020304" pitchFamily="18" charset="0"/>
              </a:rPr>
              <a:t>cần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thiết</a:t>
            </a:r>
            <a:r>
              <a:rPr lang="en-US" sz="2800" b="1" i="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2345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xmlns="" id="{86D4D539-3EEE-415B-9204-1F542629A586}"/>
              </a:ext>
            </a:extLst>
          </p:cNvPr>
          <p:cNvSpPr/>
          <p:nvPr/>
        </p:nvSpPr>
        <p:spPr>
          <a:xfrm>
            <a:off x="261938" y="587151"/>
            <a:ext cx="11668124" cy="5600700"/>
          </a:xfrm>
          <a:custGeom>
            <a:avLst/>
            <a:gdLst>
              <a:gd name="connsiteX0" fmla="*/ 2460690 w 10149746"/>
              <a:gd name="connsiteY0" fmla="*/ 171450 h 5036398"/>
              <a:gd name="connsiteX1" fmla="*/ 3418502 w 10149746"/>
              <a:gd name="connsiteY1" fmla="*/ 362606 h 5036398"/>
              <a:gd name="connsiteX2" fmla="*/ 3612071 w 10149746"/>
              <a:gd name="connsiteY2" fmla="*/ 454784 h 5036398"/>
              <a:gd name="connsiteX3" fmla="*/ 3475878 w 10149746"/>
              <a:gd name="connsiteY3" fmla="*/ 555459 h 5036398"/>
              <a:gd name="connsiteX4" fmla="*/ 2580416 w 10149746"/>
              <a:gd name="connsiteY4" fmla="*/ 2432474 h 5036398"/>
              <a:gd name="connsiteX5" fmla="*/ 3868195 w 10149746"/>
              <a:gd name="connsiteY5" fmla="*/ 4571362 h 5036398"/>
              <a:gd name="connsiteX6" fmla="*/ 3889725 w 10149746"/>
              <a:gd name="connsiteY6" fmla="*/ 4581614 h 5036398"/>
              <a:gd name="connsiteX7" fmla="*/ 3836485 w 10149746"/>
              <a:gd name="connsiteY7" fmla="*/ 4620970 h 5036398"/>
              <a:gd name="connsiteX8" fmla="*/ 2460690 w 10149746"/>
              <a:gd name="connsiteY8" fmla="*/ 5036398 h 5036398"/>
              <a:gd name="connsiteX9" fmla="*/ 0 w 10149746"/>
              <a:gd name="connsiteY9" fmla="*/ 2603924 h 5036398"/>
              <a:gd name="connsiteX10" fmla="*/ 2460690 w 10149746"/>
              <a:gd name="connsiteY10" fmla="*/ 171450 h 5036398"/>
              <a:gd name="connsiteX11" fmla="*/ 7689056 w 10149746"/>
              <a:gd name="connsiteY11" fmla="*/ 85725 h 5036398"/>
              <a:gd name="connsiteX12" fmla="*/ 10149746 w 10149746"/>
              <a:gd name="connsiteY12" fmla="*/ 2518199 h 5036398"/>
              <a:gd name="connsiteX13" fmla="*/ 7689056 w 10149746"/>
              <a:gd name="connsiteY13" fmla="*/ 4950673 h 5036398"/>
              <a:gd name="connsiteX14" fmla="*/ 6313261 w 10149746"/>
              <a:gd name="connsiteY14" fmla="*/ 4535245 h 5036398"/>
              <a:gd name="connsiteX15" fmla="*/ 6295733 w 10149746"/>
              <a:gd name="connsiteY15" fmla="*/ 4522288 h 5036398"/>
              <a:gd name="connsiteX16" fmla="*/ 6416902 w 10149746"/>
              <a:gd name="connsiteY16" fmla="*/ 4449520 h 5036398"/>
              <a:gd name="connsiteX17" fmla="*/ 7501796 w 10149746"/>
              <a:gd name="connsiteY17" fmla="*/ 2432474 h 5036398"/>
              <a:gd name="connsiteX18" fmla="*/ 6606334 w 10149746"/>
              <a:gd name="connsiteY18" fmla="*/ 555459 h 5036398"/>
              <a:gd name="connsiteX19" fmla="*/ 6434430 w 10149746"/>
              <a:gd name="connsiteY19" fmla="*/ 428386 h 5036398"/>
              <a:gd name="connsiteX20" fmla="*/ 6516145 w 10149746"/>
              <a:gd name="connsiteY20" fmla="*/ 379312 h 5036398"/>
              <a:gd name="connsiteX21" fmla="*/ 7689056 w 10149746"/>
              <a:gd name="connsiteY21" fmla="*/ 85725 h 5036398"/>
              <a:gd name="connsiteX22" fmla="*/ 5041106 w 10149746"/>
              <a:gd name="connsiteY22" fmla="*/ 0 h 5036398"/>
              <a:gd name="connsiteX23" fmla="*/ 6416902 w 10149746"/>
              <a:gd name="connsiteY23" fmla="*/ 415429 h 5036398"/>
              <a:gd name="connsiteX24" fmla="*/ 6434430 w 10149746"/>
              <a:gd name="connsiteY24" fmla="*/ 428386 h 5036398"/>
              <a:gd name="connsiteX25" fmla="*/ 6313261 w 10149746"/>
              <a:gd name="connsiteY25" fmla="*/ 501154 h 5036398"/>
              <a:gd name="connsiteX26" fmla="*/ 5228366 w 10149746"/>
              <a:gd name="connsiteY26" fmla="*/ 2518199 h 5036398"/>
              <a:gd name="connsiteX27" fmla="*/ 6123829 w 10149746"/>
              <a:gd name="connsiteY27" fmla="*/ 4395214 h 5036398"/>
              <a:gd name="connsiteX28" fmla="*/ 6295733 w 10149746"/>
              <a:gd name="connsiteY28" fmla="*/ 4522288 h 5036398"/>
              <a:gd name="connsiteX29" fmla="*/ 6214018 w 10149746"/>
              <a:gd name="connsiteY29" fmla="*/ 4571362 h 5036398"/>
              <a:gd name="connsiteX30" fmla="*/ 5041106 w 10149746"/>
              <a:gd name="connsiteY30" fmla="*/ 4864948 h 5036398"/>
              <a:gd name="connsiteX31" fmla="*/ 4083294 w 10149746"/>
              <a:gd name="connsiteY31" fmla="*/ 4673792 h 5036398"/>
              <a:gd name="connsiteX32" fmla="*/ 3889725 w 10149746"/>
              <a:gd name="connsiteY32" fmla="*/ 4581614 h 5036398"/>
              <a:gd name="connsiteX33" fmla="*/ 4025917 w 10149746"/>
              <a:gd name="connsiteY33" fmla="*/ 4480939 h 5036398"/>
              <a:gd name="connsiteX34" fmla="*/ 4921380 w 10149746"/>
              <a:gd name="connsiteY34" fmla="*/ 2603924 h 5036398"/>
              <a:gd name="connsiteX35" fmla="*/ 3633601 w 10149746"/>
              <a:gd name="connsiteY35" fmla="*/ 465037 h 5036398"/>
              <a:gd name="connsiteX36" fmla="*/ 3612071 w 10149746"/>
              <a:gd name="connsiteY36" fmla="*/ 454784 h 5036398"/>
              <a:gd name="connsiteX37" fmla="*/ 3665311 w 10149746"/>
              <a:gd name="connsiteY37" fmla="*/ 415429 h 5036398"/>
              <a:gd name="connsiteX38" fmla="*/ 5041106 w 10149746"/>
              <a:gd name="connsiteY38" fmla="*/ 0 h 50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9746" h="5036398">
                <a:moveTo>
                  <a:pt x="2460690" y="171450"/>
                </a:moveTo>
                <a:cubicBezTo>
                  <a:pt x="2800441" y="171450"/>
                  <a:pt x="3124109" y="239516"/>
                  <a:pt x="3418502" y="362606"/>
                </a:cubicBezTo>
                <a:lnTo>
                  <a:pt x="3612071" y="454784"/>
                </a:lnTo>
                <a:lnTo>
                  <a:pt x="3475878" y="555459"/>
                </a:lnTo>
                <a:cubicBezTo>
                  <a:pt x="2928997" y="1001611"/>
                  <a:pt x="2580416" y="1676802"/>
                  <a:pt x="2580416" y="2432474"/>
                </a:cubicBezTo>
                <a:cubicBezTo>
                  <a:pt x="2580416" y="3356074"/>
                  <a:pt x="3101136" y="4159448"/>
                  <a:pt x="3868195" y="4571362"/>
                </a:cubicBezTo>
                <a:lnTo>
                  <a:pt x="3889725" y="4581614"/>
                </a:lnTo>
                <a:lnTo>
                  <a:pt x="3836485" y="4620970"/>
                </a:lnTo>
                <a:cubicBezTo>
                  <a:pt x="3443757" y="4883250"/>
                  <a:pt x="2970316" y="5036398"/>
                  <a:pt x="2460690" y="5036398"/>
                </a:cubicBezTo>
                <a:cubicBezTo>
                  <a:pt x="1101688" y="5036398"/>
                  <a:pt x="0" y="3947342"/>
                  <a:pt x="0" y="2603924"/>
                </a:cubicBezTo>
                <a:cubicBezTo>
                  <a:pt x="0" y="1260506"/>
                  <a:pt x="1101688" y="171450"/>
                  <a:pt x="2460690" y="171450"/>
                </a:cubicBezTo>
                <a:close/>
                <a:moveTo>
                  <a:pt x="7689056" y="85725"/>
                </a:moveTo>
                <a:cubicBezTo>
                  <a:pt x="9048058" y="85725"/>
                  <a:pt x="10149746" y="1174781"/>
                  <a:pt x="10149746" y="2518199"/>
                </a:cubicBezTo>
                <a:cubicBezTo>
                  <a:pt x="10149746" y="3861617"/>
                  <a:pt x="9048058" y="4950673"/>
                  <a:pt x="7689056" y="4950673"/>
                </a:cubicBezTo>
                <a:cubicBezTo>
                  <a:pt x="7179431" y="4950673"/>
                  <a:pt x="6705990" y="4797525"/>
                  <a:pt x="6313261" y="4535245"/>
                </a:cubicBezTo>
                <a:lnTo>
                  <a:pt x="6295733" y="4522288"/>
                </a:lnTo>
                <a:lnTo>
                  <a:pt x="6416902" y="4449520"/>
                </a:lnTo>
                <a:cubicBezTo>
                  <a:pt x="7071449" y="4012387"/>
                  <a:pt x="7501796" y="3272111"/>
                  <a:pt x="7501796" y="2432474"/>
                </a:cubicBezTo>
                <a:cubicBezTo>
                  <a:pt x="7501796" y="1676802"/>
                  <a:pt x="7153215" y="1001611"/>
                  <a:pt x="6606334" y="555459"/>
                </a:cubicBezTo>
                <a:lnTo>
                  <a:pt x="6434430" y="428386"/>
                </a:lnTo>
                <a:lnTo>
                  <a:pt x="6516145" y="379312"/>
                </a:lnTo>
                <a:cubicBezTo>
                  <a:pt x="6864808" y="192078"/>
                  <a:pt x="7264368" y="85725"/>
                  <a:pt x="7689056" y="85725"/>
                </a:cubicBezTo>
                <a:close/>
                <a:moveTo>
                  <a:pt x="5041106" y="0"/>
                </a:moveTo>
                <a:cubicBezTo>
                  <a:pt x="5550732" y="0"/>
                  <a:pt x="6024173" y="153149"/>
                  <a:pt x="6416902" y="415429"/>
                </a:cubicBezTo>
                <a:lnTo>
                  <a:pt x="6434430" y="428386"/>
                </a:lnTo>
                <a:lnTo>
                  <a:pt x="6313261" y="501154"/>
                </a:lnTo>
                <a:cubicBezTo>
                  <a:pt x="5658713" y="938287"/>
                  <a:pt x="5228366" y="1678563"/>
                  <a:pt x="5228366" y="2518199"/>
                </a:cubicBezTo>
                <a:cubicBezTo>
                  <a:pt x="5228366" y="3273872"/>
                  <a:pt x="5576947" y="3949063"/>
                  <a:pt x="6123829" y="4395214"/>
                </a:cubicBezTo>
                <a:lnTo>
                  <a:pt x="6295733" y="4522288"/>
                </a:lnTo>
                <a:lnTo>
                  <a:pt x="6214018" y="4571362"/>
                </a:lnTo>
                <a:cubicBezTo>
                  <a:pt x="5865354" y="4758595"/>
                  <a:pt x="5465794" y="4864948"/>
                  <a:pt x="5041106" y="4864948"/>
                </a:cubicBezTo>
                <a:cubicBezTo>
                  <a:pt x="4701355" y="4864948"/>
                  <a:pt x="4377687" y="4796882"/>
                  <a:pt x="4083294" y="4673792"/>
                </a:cubicBezTo>
                <a:lnTo>
                  <a:pt x="3889725" y="4581614"/>
                </a:lnTo>
                <a:lnTo>
                  <a:pt x="4025917" y="4480939"/>
                </a:lnTo>
                <a:cubicBezTo>
                  <a:pt x="4572799" y="4034788"/>
                  <a:pt x="4921380" y="3359597"/>
                  <a:pt x="4921380" y="2603924"/>
                </a:cubicBezTo>
                <a:cubicBezTo>
                  <a:pt x="4921380" y="1680324"/>
                  <a:pt x="4400660" y="876950"/>
                  <a:pt x="3633601" y="465037"/>
                </a:cubicBezTo>
                <a:lnTo>
                  <a:pt x="3612071" y="454784"/>
                </a:lnTo>
                <a:lnTo>
                  <a:pt x="3665311" y="415429"/>
                </a:lnTo>
                <a:cubicBezTo>
                  <a:pt x="4058039" y="153149"/>
                  <a:pt x="4531480" y="0"/>
                  <a:pt x="5041106"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23">
            <a:extLst>
              <a:ext uri="{FF2B5EF4-FFF2-40B4-BE49-F238E27FC236}">
                <a16:creationId xmlns:a16="http://schemas.microsoft.com/office/drawing/2014/main" xmlns="" id="{4D7766C7-395F-4755-9F1A-13AE484CF56B}"/>
              </a:ext>
            </a:extLst>
          </p:cNvPr>
          <p:cNvSpPr txBox="1"/>
          <p:nvPr/>
        </p:nvSpPr>
        <p:spPr>
          <a:xfrm>
            <a:off x="5410200" y="628650"/>
            <a:ext cx="165735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xmlns="" id="{2B9AB84D-132D-44BD-B9BD-B46DF1C0F08D}"/>
              </a:ext>
            </a:extLst>
          </p:cNvPr>
          <p:cNvSpPr txBox="1"/>
          <p:nvPr/>
        </p:nvSpPr>
        <p:spPr>
          <a:xfrm>
            <a:off x="5186362" y="5467350"/>
            <a:ext cx="210502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1356EFC6-7F0B-4695-9D27-7B479FC8CFDB}"/>
              </a:ext>
            </a:extLst>
          </p:cNvPr>
          <p:cNvSpPr txBox="1"/>
          <p:nvPr/>
        </p:nvSpPr>
        <p:spPr>
          <a:xfrm>
            <a:off x="8017668" y="5339150"/>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xmlns="" id="{52CD1EC7-31FA-4692-8F62-08B8598A3689}"/>
              </a:ext>
            </a:extLst>
          </p:cNvPr>
          <p:cNvSpPr txBox="1"/>
          <p:nvPr/>
        </p:nvSpPr>
        <p:spPr>
          <a:xfrm>
            <a:off x="1188243" y="1288018"/>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Huấn</a:t>
            </a:r>
            <a:r>
              <a:rPr lang="en-US" sz="2400" b="1" dirty="0">
                <a:latin typeface="Times New Roman" panose="02020603050405020304" pitchFamily="18" charset="0"/>
                <a:cs typeface="Times New Roman" panose="02020603050405020304" pitchFamily="18" charset="0"/>
              </a:rPr>
              <a:t> Cao </a:t>
            </a:r>
          </a:p>
        </p:txBody>
      </p:sp>
      <p:sp>
        <p:nvSpPr>
          <p:cNvPr id="31" name="TextBox 30">
            <a:extLst>
              <a:ext uri="{FF2B5EF4-FFF2-40B4-BE49-F238E27FC236}">
                <a16:creationId xmlns:a16="http://schemas.microsoft.com/office/drawing/2014/main" xmlns="" id="{871E4B30-0FED-470B-852C-C8EF0E07E031}"/>
              </a:ext>
            </a:extLst>
          </p:cNvPr>
          <p:cNvSpPr txBox="1"/>
          <p:nvPr/>
        </p:nvSpPr>
        <p:spPr>
          <a:xfrm>
            <a:off x="8770143" y="92898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ngục</a:t>
            </a:r>
            <a:r>
              <a:rPr lang="en-US" sz="2400" b="1" dirty="0">
                <a:latin typeface="Times New Roman" panose="02020603050405020304" pitchFamily="18" charset="0"/>
                <a:cs typeface="Times New Roman" panose="02020603050405020304" pitchFamily="18" charset="0"/>
              </a:rPr>
              <a:t> </a:t>
            </a:r>
          </a:p>
        </p:txBody>
      </p:sp>
      <p:sp>
        <p:nvSpPr>
          <p:cNvPr id="33" name="TextBox 32">
            <a:extLst>
              <a:ext uri="{FF2B5EF4-FFF2-40B4-BE49-F238E27FC236}">
                <a16:creationId xmlns:a16="http://schemas.microsoft.com/office/drawing/2014/main" xmlns="" id="{276BB6C7-730F-4826-A14A-28C0D9206C7C}"/>
              </a:ext>
            </a:extLst>
          </p:cNvPr>
          <p:cNvSpPr txBox="1"/>
          <p:nvPr/>
        </p:nvSpPr>
        <p:spPr>
          <a:xfrm>
            <a:off x="1608533" y="5419635"/>
            <a:ext cx="27432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xmlns="" id="{E58E4139-8C26-4D78-9050-E3CCCAE67F7F}"/>
              </a:ext>
            </a:extLst>
          </p:cNvPr>
          <p:cNvSpPr txBox="1"/>
          <p:nvPr/>
        </p:nvSpPr>
        <p:spPr>
          <a:xfrm>
            <a:off x="6899675" y="1586657"/>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39" name="TextBox 38">
            <a:extLst>
              <a:ext uri="{FF2B5EF4-FFF2-40B4-BE49-F238E27FC236}">
                <a16:creationId xmlns:a16="http://schemas.microsoft.com/office/drawing/2014/main" xmlns="" id="{B534FAE1-42EF-463F-AFE9-AAA064744B0F}"/>
              </a:ext>
            </a:extLst>
          </p:cNvPr>
          <p:cNvSpPr txBox="1"/>
          <p:nvPr/>
        </p:nvSpPr>
        <p:spPr>
          <a:xfrm>
            <a:off x="3655218" y="1678795"/>
            <a:ext cx="1754982"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NT </a:t>
            </a:r>
          </a:p>
        </p:txBody>
      </p:sp>
      <p:sp>
        <p:nvSpPr>
          <p:cNvPr id="40" name="TextBox 39">
            <a:extLst>
              <a:ext uri="{FF2B5EF4-FFF2-40B4-BE49-F238E27FC236}">
                <a16:creationId xmlns:a16="http://schemas.microsoft.com/office/drawing/2014/main" xmlns="" id="{56EB1397-DFCE-4DC6-A6DA-5859E868AC8C}"/>
              </a:ext>
            </a:extLst>
          </p:cNvPr>
          <p:cNvSpPr txBox="1"/>
          <p:nvPr/>
        </p:nvSpPr>
        <p:spPr>
          <a:xfrm>
            <a:off x="261938" y="72550"/>
            <a:ext cx="11668124" cy="523220"/>
          </a:xfrm>
          <a:prstGeom prst="rect">
            <a:avLst/>
          </a:prstGeom>
          <a:noFill/>
        </p:spPr>
        <p:txBody>
          <a:bodyPr wrap="square" rtlCol="0">
            <a:spAutoFit/>
          </a:bodyPr>
          <a:lstStyle/>
          <a:p>
            <a:r>
              <a:rPr lang="en-US" sz="2800" b="1" i="1" dirty="0" err="1">
                <a:solidFill>
                  <a:srgbClr val="0070C0"/>
                </a:solidFill>
                <a:latin typeface="Times New Roman" panose="02020603050405020304" pitchFamily="18" charset="0"/>
                <a:cs typeface="Times New Roman" panose="02020603050405020304" pitchFamily="18" charset="0"/>
              </a:rPr>
              <a:t>Dựa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vào</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câu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hỏi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trong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phiếu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học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tập</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a:t>
            </a:r>
            <a:r>
              <a:rPr lang="en-US" sz="2800" b="1" i="1" dirty="0">
                <a:solidFill>
                  <a:srgbClr val="0070C0"/>
                </a:solidFill>
                <a:latin typeface="Times New Roman" panose="02020603050405020304" pitchFamily="18" charset="0"/>
                <a:cs typeface="Times New Roman" panose="02020603050405020304" pitchFamily="18" charset="0"/>
              </a:rPr>
              <a:t> 1 </a:t>
            </a:r>
            <a:r>
              <a:rPr lang="en-US" sz="2800" b="1" i="1" dirty="0" err="1">
                <a:solidFill>
                  <a:srgbClr val="0070C0"/>
                </a:solidFill>
                <a:latin typeface="Times New Roman" panose="02020603050405020304" pitchFamily="18" charset="0"/>
                <a:cs typeface="Times New Roman" panose="02020603050405020304" pitchFamily="18" charset="0"/>
              </a:rPr>
              <a:t>để</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điền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thông</a:t>
            </a:r>
            <a:r>
              <a:rPr lang="en-US" sz="2800" b="1" i="1" dirty="0">
                <a:solidFill>
                  <a:srgbClr val="0070C0"/>
                </a:solidFill>
                <a:latin typeface="Times New Roman" panose="02020603050405020304" pitchFamily="18" charset="0"/>
                <a:cs typeface="Times New Roman" panose="02020603050405020304" pitchFamily="18" charset="0"/>
              </a:rPr>
              <a:t> tin </a:t>
            </a:r>
            <a:r>
              <a:rPr lang="en-US" sz="2800" b="1" i="1" dirty="0" err="1">
                <a:solidFill>
                  <a:srgbClr val="0070C0"/>
                </a:solidFill>
                <a:latin typeface="Times New Roman" panose="02020603050405020304" pitchFamily="18" charset="0"/>
                <a:cs typeface="Times New Roman" panose="02020603050405020304" pitchFamily="18" charset="0"/>
              </a:rPr>
              <a:t>cần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thiết</a:t>
            </a:r>
            <a:r>
              <a:rPr lang="en-US" sz="2800" b="1" i="1" dirty="0">
                <a:solidFill>
                  <a:srgbClr val="0070C0"/>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xmlns="" id="{ED4B6A14-A254-4D25-88E1-DF60B5F1DBF9}"/>
              </a:ext>
            </a:extLst>
          </p:cNvPr>
          <p:cNvSpPr txBox="1"/>
          <p:nvPr/>
        </p:nvSpPr>
        <p:spPr>
          <a:xfrm>
            <a:off x="5549502" y="4877485"/>
            <a:ext cx="2105025"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tù</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AB6AC7E1-9430-4C69-A687-80E549A52285}"/>
              </a:ext>
            </a:extLst>
          </p:cNvPr>
          <p:cNvSpPr txBox="1"/>
          <p:nvPr/>
        </p:nvSpPr>
        <p:spPr>
          <a:xfrm>
            <a:off x="5426869" y="932539"/>
            <a:ext cx="1754981" cy="1384995"/>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ra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6D890A20-D1A4-4FA4-B626-E0C996239CC2}"/>
              </a:ext>
            </a:extLst>
          </p:cNvPr>
          <p:cNvSpPr txBox="1"/>
          <p:nvPr/>
        </p:nvSpPr>
        <p:spPr>
          <a:xfrm>
            <a:off x="796528" y="2071394"/>
            <a:ext cx="2540794" cy="2677656"/>
          </a:xfrm>
          <a:prstGeom prst="rect">
            <a:avLst/>
          </a:prstGeom>
          <a:noFill/>
        </p:spPr>
        <p:txBody>
          <a:bodyPr wrap="square" rtlCol="0">
            <a:spAutoFit/>
          </a:bodyPr>
          <a:lstStyle/>
          <a:p>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người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cầm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đầu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cuộc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khởi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nghĩa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chống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lại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triều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đình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bị</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bắt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bị</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xử</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án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chém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tử</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tù</a:t>
            </a:r>
            <a:r>
              <a:rPr lang="en-US" sz="2800" b="1" i="1" dirty="0">
                <a:solidFill>
                  <a:srgbClr val="FF0000"/>
                </a:solidFill>
                <a:effectLst/>
                <a:latin typeface="Times New Roman" panose="02020603050405020304" pitchFamily="18" charset="0"/>
                <a:ea typeface="Times New Roman" panose="02020603050405020304" pitchFamily="18" charset="0"/>
              </a:rPr>
              <a:t> </a:t>
            </a:r>
            <a:endParaRPr lang="en-US" sz="2800" b="1" i="1" dirty="0">
              <a:solidFill>
                <a:srgbClr val="FF0000"/>
              </a:solidFill>
            </a:endParaRPr>
          </a:p>
        </p:txBody>
      </p:sp>
      <p:sp>
        <p:nvSpPr>
          <p:cNvPr id="5" name="TextBox 4">
            <a:extLst>
              <a:ext uri="{FF2B5EF4-FFF2-40B4-BE49-F238E27FC236}">
                <a16:creationId xmlns:a16="http://schemas.microsoft.com/office/drawing/2014/main" xmlns="" id="{86EAE715-430C-43C1-B6D4-270D0446B813}"/>
              </a:ext>
            </a:extLst>
          </p:cNvPr>
          <p:cNvSpPr txBox="1"/>
          <p:nvPr/>
        </p:nvSpPr>
        <p:spPr>
          <a:xfrm>
            <a:off x="8852295" y="1741363"/>
            <a:ext cx="2757981" cy="3293209"/>
          </a:xfrm>
          <a:prstGeom prst="rect">
            <a:avLst/>
          </a:prstGeom>
          <a:noFill/>
        </p:spPr>
        <p:txBody>
          <a:bodyPr wrap="square" rtlCol="0">
            <a:spAutoFit/>
          </a:bodyPr>
          <a:lstStyle/>
          <a:p>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quan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lại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là</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tay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sai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cho</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triều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đình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mục</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nát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tiếp</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quản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Huấn</a:t>
            </a:r>
            <a:r>
              <a:rPr lang="en-US" sz="2800" b="1" i="1" dirty="0">
                <a:solidFill>
                  <a:srgbClr val="FF0000"/>
                </a:solidFill>
                <a:effectLst/>
                <a:latin typeface="Times New Roman" panose="02020603050405020304" pitchFamily="18" charset="0"/>
                <a:ea typeface="Times New Roman" panose="02020603050405020304" pitchFamily="18" charset="0"/>
              </a:rPr>
              <a:t> Cao </a:t>
            </a:r>
            <a:r>
              <a:rPr lang="en-US" sz="2800" b="1" i="1" dirty="0" err="1">
                <a:solidFill>
                  <a:srgbClr val="FF0000"/>
                </a:solidFill>
                <a:effectLst/>
                <a:latin typeface="Times New Roman" panose="02020603050405020304" pitchFamily="18" charset="0"/>
                <a:ea typeface="Times New Roman" panose="02020603050405020304" pitchFamily="18" charset="0"/>
              </a:rPr>
              <a:t>trong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những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ngày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cuối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cùng</a:t>
            </a:r>
            <a:endParaRPr lang="en-US" sz="2800" b="1" i="1" dirty="0">
              <a:solidFill>
                <a:srgbClr val="FF0000"/>
              </a:solidFill>
              <a:effectLst/>
              <a:latin typeface="Times New Roman" panose="02020603050405020304" pitchFamily="18" charset="0"/>
              <a:ea typeface="Times New Roman" panose="02020603050405020304" pitchFamily="18" charset="0"/>
            </a:endParaRPr>
          </a:p>
          <a:p>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BA5665E-6BC1-4100-BCEB-9E972ABCF43D}"/>
              </a:ext>
            </a:extLst>
          </p:cNvPr>
          <p:cNvSpPr txBox="1"/>
          <p:nvPr/>
        </p:nvSpPr>
        <p:spPr>
          <a:xfrm>
            <a:off x="3624270" y="2382228"/>
            <a:ext cx="1780117" cy="2246769"/>
          </a:xfrm>
          <a:prstGeom prst="rect">
            <a:avLst/>
          </a:prstGeom>
          <a:noFill/>
        </p:spPr>
        <p:txBody>
          <a:bodyPr wrap="square" rtlCol="0">
            <a:spAutoFit/>
          </a:bodyPr>
          <a:lstStyle/>
          <a:p>
            <a:r>
              <a:rPr lang="en-US" sz="2800" b="1" i="1" dirty="0" err="1">
                <a:solidFill>
                  <a:srgbClr val="00B050"/>
                </a:solidFill>
                <a:effectLst/>
                <a:latin typeface="Times New Roman" panose="02020603050405020304" pitchFamily="18" charset="0"/>
                <a:ea typeface="Times New Roman" panose="02020603050405020304" pitchFamily="18" charset="0"/>
              </a:rPr>
              <a:t>Là</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người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có</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tài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viết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chữ</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rất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nhanh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và</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đẹp</a:t>
            </a:r>
            <a:endParaRPr lang="en-US" sz="2800" b="1" i="1" dirty="0">
              <a:solidFill>
                <a:srgbClr val="00B050"/>
              </a:solidFill>
            </a:endParaRPr>
          </a:p>
        </p:txBody>
      </p:sp>
      <p:sp>
        <p:nvSpPr>
          <p:cNvPr id="7" name="TextBox 6">
            <a:extLst>
              <a:ext uri="{FF2B5EF4-FFF2-40B4-BE49-F238E27FC236}">
                <a16:creationId xmlns:a16="http://schemas.microsoft.com/office/drawing/2014/main" xmlns="" id="{DFD743D8-5506-4C20-838A-24D501915D48}"/>
              </a:ext>
            </a:extLst>
          </p:cNvPr>
          <p:cNvSpPr txBox="1"/>
          <p:nvPr/>
        </p:nvSpPr>
        <p:spPr>
          <a:xfrm>
            <a:off x="6692643" y="2221427"/>
            <a:ext cx="2105024" cy="2677656"/>
          </a:xfrm>
          <a:prstGeom prst="rect">
            <a:avLst/>
          </a:prstGeom>
          <a:noFill/>
        </p:spPr>
        <p:txBody>
          <a:bodyPr wrap="square" rtlCol="0">
            <a:spAutoFit/>
          </a:bodyPr>
          <a:lstStyle/>
          <a:p>
            <a:r>
              <a:rPr lang="en-US" sz="2800" b="1" i="1" dirty="0" err="1">
                <a:solidFill>
                  <a:srgbClr val="00B050"/>
                </a:solidFill>
                <a:effectLst/>
                <a:latin typeface="Times New Roman" panose="02020603050405020304" pitchFamily="18" charset="0"/>
                <a:ea typeface="Times New Roman" panose="02020603050405020304" pitchFamily="18" charset="0"/>
              </a:rPr>
              <a:t>yêu</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thích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đặc</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biệt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với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cái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đẹp</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ao</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ước</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có</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được</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chữ</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Huấn</a:t>
            </a:r>
            <a:r>
              <a:rPr lang="en-US" sz="2800" b="1" i="1" dirty="0">
                <a:solidFill>
                  <a:srgbClr val="00B050"/>
                </a:solidFill>
                <a:effectLst/>
                <a:latin typeface="Times New Roman" panose="02020603050405020304" pitchFamily="18" charset="0"/>
                <a:ea typeface="Times New Roman" panose="02020603050405020304" pitchFamily="18" charset="0"/>
              </a:rPr>
              <a:t> Cao</a:t>
            </a:r>
            <a:endParaRPr lang="en-US" sz="2800" b="1" i="1" dirty="0">
              <a:solidFill>
                <a:srgbClr val="00B050"/>
              </a:solidFill>
            </a:endParaRPr>
          </a:p>
        </p:txBody>
      </p:sp>
      <p:sp>
        <p:nvSpPr>
          <p:cNvPr id="8" name="TextBox 7">
            <a:extLst>
              <a:ext uri="{FF2B5EF4-FFF2-40B4-BE49-F238E27FC236}">
                <a16:creationId xmlns:a16="http://schemas.microsoft.com/office/drawing/2014/main" xmlns="" id="{AFDD2F35-FBE9-4262-ACB4-2C35432E6F8F}"/>
              </a:ext>
            </a:extLst>
          </p:cNvPr>
          <p:cNvSpPr txBox="1"/>
          <p:nvPr/>
        </p:nvSpPr>
        <p:spPr>
          <a:xfrm>
            <a:off x="544010" y="6187851"/>
            <a:ext cx="11386052" cy="954107"/>
          </a:xfrm>
          <a:prstGeom prst="rect">
            <a:avLst/>
          </a:prstGeom>
          <a:noFill/>
        </p:spPr>
        <p:txBody>
          <a:bodyPr wrap="square" rtlCol="0">
            <a:spAutoFit/>
          </a:bodyPr>
          <a:lstStyle/>
          <a:p>
            <a:r>
              <a:rPr lang="en-US" sz="2800" b="1" i="1" dirty="0">
                <a:solidFill>
                  <a:srgbClr val="00B050"/>
                </a:solidFill>
                <a:effectLst/>
                <a:latin typeface="Times New Roman" panose="02020603050405020304" pitchFamily="18" charset="0"/>
                <a:ea typeface="Times New Roman" panose="02020603050405020304" pitchFamily="18" charset="0"/>
              </a:rPr>
              <a:t>=&gt;</a:t>
            </a:r>
            <a:r>
              <a:rPr lang="en-US" sz="2800" b="1" i="1" dirty="0" err="1">
                <a:solidFill>
                  <a:srgbClr val="00B050"/>
                </a:solidFill>
                <a:effectLst/>
                <a:latin typeface="Times New Roman" panose="02020603050405020304" pitchFamily="18" charset="0"/>
                <a:ea typeface="Times New Roman" panose="02020603050405020304" pitchFamily="18" charset="0"/>
              </a:rPr>
              <a:t>Góp</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phần</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tô</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đậm</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tính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chất</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éo</a:t>
            </a:r>
            <a:r>
              <a:rPr lang="en-US" sz="2800" b="1" i="1" dirty="0">
                <a:solidFill>
                  <a:srgbClr val="00B050"/>
                </a:solidFill>
                <a:effectLst/>
                <a:latin typeface="Times New Roman" panose="02020603050405020304" pitchFamily="18" charset="0"/>
                <a:ea typeface="Times New Roman" panose="02020603050405020304" pitchFamily="18" charset="0"/>
              </a:rPr>
              <a:t> le, </a:t>
            </a:r>
            <a:r>
              <a:rPr lang="en-US" sz="2800" b="1" i="1" dirty="0" err="1">
                <a:solidFill>
                  <a:srgbClr val="00B050"/>
                </a:solidFill>
                <a:effectLst/>
                <a:latin typeface="Times New Roman" panose="02020603050405020304" pitchFamily="18" charset="0"/>
                <a:ea typeface="Times New Roman" panose="02020603050405020304" pitchFamily="18" charset="0"/>
              </a:rPr>
              <a:t>oái</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oăm</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cho</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tình</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huống</a:t>
            </a:r>
            <a:r>
              <a:rPr lang="en-US" sz="2800" b="1" i="1" dirty="0">
                <a:solidFill>
                  <a:srgbClr val="00B050"/>
                </a:solidFill>
                <a:effectLst/>
                <a:latin typeface="Times New Roman" panose="02020603050405020304" pitchFamily="18" charset="0"/>
                <a:ea typeface="Times New Roman" panose="02020603050405020304" pitchFamily="18" charset="0"/>
              </a:rPr>
              <a:t> </a:t>
            </a:r>
            <a:r>
              <a:rPr lang="en-US" sz="2800" b="1" i="1" dirty="0" err="1">
                <a:solidFill>
                  <a:srgbClr val="00B050"/>
                </a:solidFill>
                <a:effectLst/>
                <a:latin typeface="Times New Roman" panose="02020603050405020304" pitchFamily="18" charset="0"/>
                <a:ea typeface="Times New Roman" panose="02020603050405020304" pitchFamily="18" charset="0"/>
              </a:rPr>
              <a:t>truyện</a:t>
            </a:r>
            <a:r>
              <a:rPr lang="en-US" sz="2800" b="1" i="1" dirty="0">
                <a:solidFill>
                  <a:srgbClr val="00B050"/>
                </a:solidFill>
                <a:effectLst/>
                <a:latin typeface="Times New Roman" panose="02020603050405020304" pitchFamily="18" charset="0"/>
                <a:ea typeface="Times New Roman" panose="02020603050405020304" pitchFamily="18" charset="0"/>
              </a:rPr>
              <a:t>.</a:t>
            </a:r>
          </a:p>
          <a:p>
            <a:endParaRPr lang="en-US" sz="2800" b="1" i="1" dirty="0">
              <a:solidFill>
                <a:srgbClr val="00B050"/>
              </a:solidFill>
            </a:endParaRPr>
          </a:p>
        </p:txBody>
      </p:sp>
    </p:spTree>
    <p:extLst>
      <p:ext uri="{BB962C8B-B14F-4D97-AF65-F5344CB8AC3E}">
        <p14:creationId xmlns:p14="http://schemas.microsoft.com/office/powerpoint/2010/main" val="25091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350"/>
            <a:ext cx="12192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9" name="Oval 8"/>
          <p:cNvSpPr/>
          <p:nvPr/>
        </p:nvSpPr>
        <p:spPr>
          <a:xfrm>
            <a:off x="1846385" y="193428"/>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1</a:t>
            </a:r>
            <a:endParaRPr lang="en-US" sz="2800" dirty="0"/>
          </a:p>
        </p:txBody>
      </p:sp>
      <p:sp>
        <p:nvSpPr>
          <p:cNvPr id="10" name="Oval 9"/>
          <p:cNvSpPr/>
          <p:nvPr/>
        </p:nvSpPr>
        <p:spPr>
          <a:xfrm>
            <a:off x="1828801" y="3387968"/>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6</a:t>
            </a:r>
            <a:endParaRPr lang="en-US" sz="2800" dirty="0"/>
          </a:p>
        </p:txBody>
      </p:sp>
      <p:sp>
        <p:nvSpPr>
          <p:cNvPr id="11" name="Oval 10"/>
          <p:cNvSpPr/>
          <p:nvPr/>
        </p:nvSpPr>
        <p:spPr>
          <a:xfrm>
            <a:off x="1828801" y="2731476"/>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5</a:t>
            </a:r>
            <a:endParaRPr lang="en-US" sz="2800" dirty="0"/>
          </a:p>
        </p:txBody>
      </p:sp>
      <p:sp>
        <p:nvSpPr>
          <p:cNvPr id="12" name="Oval 11"/>
          <p:cNvSpPr/>
          <p:nvPr/>
        </p:nvSpPr>
        <p:spPr>
          <a:xfrm>
            <a:off x="1828801" y="2074984"/>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4</a:t>
            </a:r>
            <a:endParaRPr lang="en-US" sz="2800" dirty="0"/>
          </a:p>
        </p:txBody>
      </p:sp>
      <p:sp>
        <p:nvSpPr>
          <p:cNvPr id="13" name="Oval 12"/>
          <p:cNvSpPr/>
          <p:nvPr/>
        </p:nvSpPr>
        <p:spPr>
          <a:xfrm>
            <a:off x="1828801" y="1459521"/>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3</a:t>
            </a:r>
            <a:endParaRPr lang="en-US" sz="2800" dirty="0"/>
          </a:p>
        </p:txBody>
      </p:sp>
      <p:sp>
        <p:nvSpPr>
          <p:cNvPr id="14" name="Oval 13"/>
          <p:cNvSpPr/>
          <p:nvPr/>
        </p:nvSpPr>
        <p:spPr>
          <a:xfrm>
            <a:off x="1828801" y="4044460"/>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7</a:t>
            </a:r>
            <a:endParaRPr lang="en-US" sz="2800" dirty="0"/>
          </a:p>
        </p:txBody>
      </p:sp>
      <p:sp>
        <p:nvSpPr>
          <p:cNvPr id="15" name="Oval 14"/>
          <p:cNvSpPr/>
          <p:nvPr/>
        </p:nvSpPr>
        <p:spPr>
          <a:xfrm>
            <a:off x="1846385" y="826473"/>
            <a:ext cx="738555" cy="5451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a:t>2</a:t>
            </a:r>
            <a:endParaRPr lang="en-US" sz="2800" dirty="0"/>
          </a:p>
        </p:txBody>
      </p:sp>
      <p:graphicFrame>
        <p:nvGraphicFramePr>
          <p:cNvPr id="16" name="Table 15"/>
          <p:cNvGraphicFramePr>
            <a:graphicFrameLocks noGrp="1"/>
          </p:cNvGraphicFramePr>
          <p:nvPr/>
        </p:nvGraphicFramePr>
        <p:xfrm>
          <a:off x="2637711" y="123091"/>
          <a:ext cx="8127999" cy="4489940"/>
        </p:xfrm>
        <a:graphic>
          <a:graphicData uri="http://schemas.openxmlformats.org/drawingml/2006/table">
            <a:tbl>
              <a:tblPr firstRow="1" bandRow="1"/>
              <a:tblGrid>
                <a:gridCol w="903111">
                  <a:extLst>
                    <a:ext uri="{9D8B030D-6E8A-4147-A177-3AD203B41FA5}">
                      <a16:colId xmlns:a16="http://schemas.microsoft.com/office/drawing/2014/main" xmlns="" val="20000"/>
                    </a:ext>
                  </a:extLst>
                </a:gridCol>
                <a:gridCol w="903111">
                  <a:extLst>
                    <a:ext uri="{9D8B030D-6E8A-4147-A177-3AD203B41FA5}">
                      <a16:colId xmlns:a16="http://schemas.microsoft.com/office/drawing/2014/main" xmlns="" val="20001"/>
                    </a:ext>
                  </a:extLst>
                </a:gridCol>
                <a:gridCol w="903111">
                  <a:extLst>
                    <a:ext uri="{9D8B030D-6E8A-4147-A177-3AD203B41FA5}">
                      <a16:colId xmlns:a16="http://schemas.microsoft.com/office/drawing/2014/main" xmlns="" val="20002"/>
                    </a:ext>
                  </a:extLst>
                </a:gridCol>
                <a:gridCol w="903111">
                  <a:extLst>
                    <a:ext uri="{9D8B030D-6E8A-4147-A177-3AD203B41FA5}">
                      <a16:colId xmlns:a16="http://schemas.microsoft.com/office/drawing/2014/main" xmlns="" val="20003"/>
                    </a:ext>
                  </a:extLst>
                </a:gridCol>
                <a:gridCol w="903111">
                  <a:extLst>
                    <a:ext uri="{9D8B030D-6E8A-4147-A177-3AD203B41FA5}">
                      <a16:colId xmlns:a16="http://schemas.microsoft.com/office/drawing/2014/main" xmlns="" val="20004"/>
                    </a:ext>
                  </a:extLst>
                </a:gridCol>
                <a:gridCol w="903111">
                  <a:extLst>
                    <a:ext uri="{9D8B030D-6E8A-4147-A177-3AD203B41FA5}">
                      <a16:colId xmlns:a16="http://schemas.microsoft.com/office/drawing/2014/main" xmlns="" val="20005"/>
                    </a:ext>
                  </a:extLst>
                </a:gridCol>
                <a:gridCol w="903111">
                  <a:extLst>
                    <a:ext uri="{9D8B030D-6E8A-4147-A177-3AD203B41FA5}">
                      <a16:colId xmlns:a16="http://schemas.microsoft.com/office/drawing/2014/main" xmlns="" val="20006"/>
                    </a:ext>
                  </a:extLst>
                </a:gridCol>
                <a:gridCol w="903111">
                  <a:extLst>
                    <a:ext uri="{9D8B030D-6E8A-4147-A177-3AD203B41FA5}">
                      <a16:colId xmlns:a16="http://schemas.microsoft.com/office/drawing/2014/main" xmlns="" val="20007"/>
                    </a:ext>
                  </a:extLst>
                </a:gridCol>
                <a:gridCol w="903111">
                  <a:extLst>
                    <a:ext uri="{9D8B030D-6E8A-4147-A177-3AD203B41FA5}">
                      <a16:colId xmlns:a16="http://schemas.microsoft.com/office/drawing/2014/main" xmlns="" val="20008"/>
                    </a:ext>
                  </a:extLst>
                </a:gridCol>
              </a:tblGrid>
              <a:tr h="641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r h="641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641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641420">
                <a:tc>
                  <a:txBody>
                    <a:bodyPr/>
                    <a:lstStyle/>
                    <a:p>
                      <a:endParaRPr lang="en-US" dirty="0"/>
                    </a:p>
                  </a:txBody>
                  <a:tcPr/>
                </a:tc>
                <a:tc>
                  <a:txBody>
                    <a:bodyPr/>
                    <a:lstStyle/>
                    <a:p>
                      <a:r>
                        <a:rPr lang="vi-VN"/>
                        <a:t> </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r h="641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4"/>
                  </a:ext>
                </a:extLst>
              </a:tr>
              <a:tr h="641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5"/>
                  </a:ext>
                </a:extLst>
              </a:tr>
              <a:tr h="641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6"/>
                  </a:ext>
                </a:extLst>
              </a:tr>
            </a:tbl>
          </a:graphicData>
        </a:graphic>
      </p:graphicFrame>
      <p:sp>
        <p:nvSpPr>
          <p:cNvPr id="18" name="TextBox 17"/>
          <p:cNvSpPr txBox="1"/>
          <p:nvPr/>
        </p:nvSpPr>
        <p:spPr>
          <a:xfrm>
            <a:off x="2567353" y="101611"/>
            <a:ext cx="8088923" cy="707886"/>
          </a:xfrm>
          <a:prstGeom prst="rect">
            <a:avLst/>
          </a:prstGeom>
          <a:noFill/>
        </p:spPr>
        <p:txBody>
          <a:bodyPr wrap="square" rtlCol="0">
            <a:spAutoFit/>
          </a:bodyPr>
          <a:lstStyle/>
          <a:p>
            <a:r>
              <a:rPr lang="vi-VN" sz="4000" b="1" dirty="0">
                <a:latin typeface="+mj-lt"/>
              </a:rPr>
              <a:t>   L    Ê    </a:t>
            </a:r>
            <a:r>
              <a:rPr lang="vi-VN" sz="4000" b="1" dirty="0">
                <a:solidFill>
                  <a:srgbClr val="FF0000"/>
                </a:solidFill>
                <a:latin typeface="+mj-lt"/>
              </a:rPr>
              <a:t>H</a:t>
            </a:r>
            <a:r>
              <a:rPr lang="vi-VN" sz="4000" b="1" dirty="0">
                <a:latin typeface="+mj-lt"/>
              </a:rPr>
              <a:t>    Ữ    U     T    R    Á    C</a:t>
            </a:r>
            <a:endParaRPr lang="en-US" sz="4000" b="1" dirty="0">
              <a:latin typeface="+mj-lt"/>
            </a:endParaRPr>
          </a:p>
        </p:txBody>
      </p:sp>
      <p:sp>
        <p:nvSpPr>
          <p:cNvPr id="24" name="TextBox 23"/>
          <p:cNvSpPr txBox="1"/>
          <p:nvPr/>
        </p:nvSpPr>
        <p:spPr>
          <a:xfrm>
            <a:off x="3534511" y="773732"/>
            <a:ext cx="6295292" cy="707886"/>
          </a:xfrm>
          <a:prstGeom prst="rect">
            <a:avLst/>
          </a:prstGeom>
          <a:noFill/>
        </p:spPr>
        <p:txBody>
          <a:bodyPr wrap="square" rtlCol="0">
            <a:spAutoFit/>
          </a:bodyPr>
          <a:lstStyle/>
          <a:p>
            <a:r>
              <a:rPr lang="vi-VN" sz="4000" b="1" dirty="0">
                <a:latin typeface="+mj-lt"/>
              </a:rPr>
              <a:t> T     </a:t>
            </a:r>
            <a:r>
              <a:rPr lang="vi-VN" sz="4000" b="1">
                <a:latin typeface="+mj-lt"/>
              </a:rPr>
              <a:t>H    </a:t>
            </a:r>
            <a:r>
              <a:rPr lang="vi-VN" sz="4000" b="1">
                <a:solidFill>
                  <a:srgbClr val="FF0000"/>
                </a:solidFill>
                <a:latin typeface="+mj-lt"/>
              </a:rPr>
              <a:t>U</a:t>
            </a:r>
            <a:r>
              <a:rPr lang="vi-VN" sz="4000" b="1">
                <a:latin typeface="+mj-lt"/>
              </a:rPr>
              <a:t>    Đ     I     Ế    U</a:t>
            </a:r>
            <a:endParaRPr lang="en-US" sz="4000" b="1" dirty="0">
              <a:latin typeface="+mj-lt"/>
            </a:endParaRPr>
          </a:p>
        </p:txBody>
      </p:sp>
      <p:sp>
        <p:nvSpPr>
          <p:cNvPr id="26" name="Rectangle 25"/>
          <p:cNvSpPr/>
          <p:nvPr/>
        </p:nvSpPr>
        <p:spPr>
          <a:xfrm>
            <a:off x="146845" y="4984293"/>
            <a:ext cx="11834447" cy="16952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700" b="1" dirty="0">
                <a:latin typeface="+mj-lt"/>
              </a:rPr>
              <a:t>                                          </a:t>
            </a:r>
          </a:p>
          <a:p>
            <a:pPr algn="just"/>
            <a:r>
              <a:rPr lang="vi-VN" sz="3600" b="1" dirty="0">
                <a:latin typeface="+mj-lt"/>
              </a:rPr>
              <a:t>Câu 1 </a:t>
            </a:r>
            <a:r>
              <a:rPr lang="vi-VN" sz="3600" b="1" dirty="0" err="1">
                <a:latin typeface="+mj-lt"/>
              </a:rPr>
              <a:t>gồm</a:t>
            </a:r>
            <a:r>
              <a:rPr lang="vi-VN" sz="3600" b="1">
                <a:latin typeface="+mj-lt"/>
              </a:rPr>
              <a:t> 9 chữ cái: </a:t>
            </a:r>
            <a:r>
              <a:rPr lang="vi-VN" sz="3600" b="1">
                <a:solidFill>
                  <a:srgbClr val="7030A0"/>
                </a:solidFill>
                <a:latin typeface="+mj-lt"/>
              </a:rPr>
              <a:t>Ông là một danh y, không chỉ chữa bệnh mà còn soạn sách và mở trường dạy nghề thuốc để truyền bá ý học. Đó là ai?</a:t>
            </a:r>
            <a:endParaRPr lang="en-US" sz="3600" b="1" dirty="0">
              <a:solidFill>
                <a:srgbClr val="7030A0"/>
              </a:solidFill>
              <a:latin typeface="+mj-lt"/>
            </a:endParaRPr>
          </a:p>
          <a:p>
            <a:pPr algn="ctr"/>
            <a:endParaRPr lang="en-US" sz="2700" dirty="0"/>
          </a:p>
        </p:txBody>
      </p:sp>
      <p:sp>
        <p:nvSpPr>
          <p:cNvPr id="27" name="Rectangle 26"/>
          <p:cNvSpPr/>
          <p:nvPr/>
        </p:nvSpPr>
        <p:spPr>
          <a:xfrm>
            <a:off x="160835" y="4984265"/>
            <a:ext cx="11834447" cy="17099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mj-lt"/>
              </a:rPr>
              <a:t>Câu 2 gồm 7 chữ cái: </a:t>
            </a:r>
            <a:r>
              <a:rPr lang="vi-VN" sz="2800" b="1">
                <a:solidFill>
                  <a:srgbClr val="7030A0"/>
                </a:solidFill>
                <a:latin typeface="+mj-lt"/>
              </a:rPr>
              <a:t>Bài thơ thể hiện sự cảm nhận và nghệ thuật gợi tả tinh tế của Nguyễn Khuyến về cảnh sắc mùa thu đồng bằng Bắc Bộ, đồng thời cho thấy tình yêu thiên nhiên, đất nước, tâm trạng thời thế của tác giả. Đó là bài thơ nào?</a:t>
            </a:r>
            <a:endParaRPr lang="en-US" sz="2800">
              <a:solidFill>
                <a:srgbClr val="7030A0"/>
              </a:solidFill>
            </a:endParaRPr>
          </a:p>
        </p:txBody>
      </p:sp>
      <p:sp>
        <p:nvSpPr>
          <p:cNvPr id="28" name="Rectangle 27"/>
          <p:cNvSpPr/>
          <p:nvPr/>
        </p:nvSpPr>
        <p:spPr>
          <a:xfrm>
            <a:off x="160836" y="4984265"/>
            <a:ext cx="11848929" cy="1721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latin typeface="+mj-lt"/>
              </a:rPr>
              <a:t>Câu 3 gồm 5 chữ cái: </a:t>
            </a:r>
            <a:r>
              <a:rPr lang="vi-VN" sz="3200" b="1">
                <a:solidFill>
                  <a:srgbClr val="7030A0"/>
                </a:solidFill>
                <a:latin typeface="+mj-lt"/>
              </a:rPr>
              <a:t>Câu thơ “</a:t>
            </a:r>
            <a:r>
              <a:rPr lang="vi-VN" sz="3200" b="1" i="1">
                <a:solidFill>
                  <a:srgbClr val="002060"/>
                </a:solidFill>
                <a:latin typeface="+mj-lt"/>
              </a:rPr>
              <a:t>Quanh năm buôn bán ở mom sông</a:t>
            </a:r>
            <a:r>
              <a:rPr lang="vi-VN" sz="3200" b="1">
                <a:solidFill>
                  <a:srgbClr val="7030A0"/>
                </a:solidFill>
                <a:latin typeface="+mj-lt"/>
              </a:rPr>
              <a:t>” (trích </a:t>
            </a:r>
            <a:r>
              <a:rPr lang="vi-VN" sz="3200" b="1" i="1">
                <a:solidFill>
                  <a:srgbClr val="002060"/>
                </a:solidFill>
                <a:latin typeface="+mj-lt"/>
              </a:rPr>
              <a:t>Thương vợ - </a:t>
            </a:r>
            <a:r>
              <a:rPr lang="vi-VN" sz="3200" b="1">
                <a:solidFill>
                  <a:srgbClr val="002060"/>
                </a:solidFill>
                <a:latin typeface="+mj-lt"/>
              </a:rPr>
              <a:t>Trần Tế Xương</a:t>
            </a:r>
            <a:r>
              <a:rPr lang="vi-VN" sz="3200" b="1">
                <a:solidFill>
                  <a:srgbClr val="7030A0"/>
                </a:solidFill>
                <a:latin typeface="+mj-lt"/>
              </a:rPr>
              <a:t>), gợi lên cho người đọc thấy được hoàn cảnh buôn bán của bà Tú như thế nào?</a:t>
            </a:r>
            <a:endParaRPr lang="en-US" sz="3200" b="1">
              <a:solidFill>
                <a:srgbClr val="7030A0"/>
              </a:solidFill>
              <a:latin typeface="+mj-lt"/>
            </a:endParaRPr>
          </a:p>
        </p:txBody>
      </p:sp>
      <p:sp>
        <p:nvSpPr>
          <p:cNvPr id="29" name="TextBox 28"/>
          <p:cNvSpPr txBox="1"/>
          <p:nvPr/>
        </p:nvSpPr>
        <p:spPr>
          <a:xfrm>
            <a:off x="4431339" y="1371599"/>
            <a:ext cx="5398479" cy="707886"/>
          </a:xfrm>
          <a:prstGeom prst="rect">
            <a:avLst/>
          </a:prstGeom>
          <a:noFill/>
        </p:spPr>
        <p:txBody>
          <a:bodyPr wrap="square" rtlCol="0">
            <a:spAutoFit/>
          </a:bodyPr>
          <a:lstStyle/>
          <a:p>
            <a:r>
              <a:rPr lang="vi-VN" sz="4000" b="1">
                <a:latin typeface="+mj-lt"/>
              </a:rPr>
              <a:t>        V     </a:t>
            </a:r>
            <a:r>
              <a:rPr lang="vi-VN" sz="4000" b="1">
                <a:solidFill>
                  <a:srgbClr val="FF0000"/>
                </a:solidFill>
                <a:latin typeface="+mj-lt"/>
              </a:rPr>
              <a:t>Ấ</a:t>
            </a:r>
            <a:r>
              <a:rPr lang="vi-VN" sz="4000" b="1">
                <a:latin typeface="+mj-lt"/>
              </a:rPr>
              <a:t>    T     V    Ả</a:t>
            </a:r>
            <a:endParaRPr lang="en-US" sz="4000" b="1">
              <a:latin typeface="+mj-lt"/>
            </a:endParaRPr>
          </a:p>
        </p:txBody>
      </p:sp>
      <p:sp>
        <p:nvSpPr>
          <p:cNvPr id="31" name="Rectangle 30"/>
          <p:cNvSpPr/>
          <p:nvPr/>
        </p:nvSpPr>
        <p:spPr>
          <a:xfrm>
            <a:off x="161308" y="4984265"/>
            <a:ext cx="11819965" cy="1721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a:latin typeface="+mj-lt"/>
              </a:rPr>
              <a:t>Câu 4 gồm 7 chữ cái: </a:t>
            </a:r>
            <a:r>
              <a:rPr lang="vi-VN" sz="3600" b="1">
                <a:solidFill>
                  <a:srgbClr val="7030A0"/>
                </a:solidFill>
                <a:latin typeface="+mj-lt"/>
              </a:rPr>
              <a:t>Từ nào còn thiếu trong câu thơ sau </a:t>
            </a:r>
            <a:r>
              <a:rPr lang="vi-VN" sz="3600" b="1">
                <a:solidFill>
                  <a:srgbClr val="002060"/>
                </a:solidFill>
                <a:latin typeface="+mj-lt"/>
              </a:rPr>
              <a:t>“</a:t>
            </a:r>
            <a:r>
              <a:rPr lang="vi-VN" sz="3600" b="1" i="1">
                <a:solidFill>
                  <a:srgbClr val="002060"/>
                </a:solidFill>
                <a:latin typeface="+mj-lt"/>
              </a:rPr>
              <a:t>… xuân đi xuân lại lại”</a:t>
            </a:r>
            <a:r>
              <a:rPr lang="vi-VN" sz="3600" b="1" i="1">
                <a:solidFill>
                  <a:srgbClr val="7030A0"/>
                </a:solidFill>
                <a:latin typeface="+mj-lt"/>
              </a:rPr>
              <a:t> </a:t>
            </a:r>
            <a:r>
              <a:rPr lang="vi-VN" sz="3600" b="1">
                <a:solidFill>
                  <a:srgbClr val="7030A0"/>
                </a:solidFill>
                <a:latin typeface="+mj-lt"/>
              </a:rPr>
              <a:t>(trích </a:t>
            </a:r>
            <a:r>
              <a:rPr lang="vi-VN" sz="3600" b="1" i="1">
                <a:solidFill>
                  <a:srgbClr val="002060"/>
                </a:solidFill>
                <a:latin typeface="+mj-lt"/>
              </a:rPr>
              <a:t>Tự tình</a:t>
            </a:r>
            <a:r>
              <a:rPr lang="vi-VN" sz="3600" b="1">
                <a:solidFill>
                  <a:srgbClr val="002060"/>
                </a:solidFill>
                <a:latin typeface="+mj-lt"/>
              </a:rPr>
              <a:t> </a:t>
            </a:r>
            <a:r>
              <a:rPr lang="vi-VN" sz="3600" b="1">
                <a:solidFill>
                  <a:srgbClr val="7030A0"/>
                </a:solidFill>
                <a:latin typeface="+mj-lt"/>
              </a:rPr>
              <a:t>– Hồ Xuân Hương)?</a:t>
            </a:r>
            <a:endParaRPr lang="en-US" sz="3600" b="1" i="1">
              <a:solidFill>
                <a:srgbClr val="7030A0"/>
              </a:solidFill>
              <a:latin typeface="+mj-lt"/>
            </a:endParaRPr>
          </a:p>
        </p:txBody>
      </p:sp>
      <p:sp>
        <p:nvSpPr>
          <p:cNvPr id="32" name="TextBox 31"/>
          <p:cNvSpPr txBox="1"/>
          <p:nvPr/>
        </p:nvSpPr>
        <p:spPr>
          <a:xfrm>
            <a:off x="2584939" y="2004659"/>
            <a:ext cx="8141676" cy="707886"/>
          </a:xfrm>
          <a:prstGeom prst="rect">
            <a:avLst/>
          </a:prstGeom>
          <a:noFill/>
        </p:spPr>
        <p:txBody>
          <a:bodyPr wrap="square" rtlCol="0">
            <a:spAutoFit/>
          </a:bodyPr>
          <a:lstStyle/>
          <a:p>
            <a:r>
              <a:rPr lang="vi-VN" sz="4000" b="1">
                <a:latin typeface="+mj-lt"/>
              </a:rPr>
              <a:t>         N    G    Á    N    </a:t>
            </a:r>
            <a:r>
              <a:rPr lang="vi-VN" sz="4000" b="1">
                <a:solidFill>
                  <a:srgbClr val="FF0000"/>
                </a:solidFill>
                <a:latin typeface="+mj-lt"/>
              </a:rPr>
              <a:t>N</a:t>
            </a:r>
            <a:r>
              <a:rPr lang="vi-VN" sz="4000" b="1">
                <a:latin typeface="+mj-lt"/>
              </a:rPr>
              <a:t>     Ỗ    I</a:t>
            </a:r>
            <a:endParaRPr lang="en-US" sz="4000" b="1">
              <a:latin typeface="+mj-lt"/>
            </a:endParaRPr>
          </a:p>
        </p:txBody>
      </p:sp>
      <p:sp>
        <p:nvSpPr>
          <p:cNvPr id="34" name="Rectangle 33"/>
          <p:cNvSpPr/>
          <p:nvPr/>
        </p:nvSpPr>
        <p:spPr>
          <a:xfrm>
            <a:off x="167321" y="5001816"/>
            <a:ext cx="11834939" cy="16748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a:latin typeface="+mj-lt"/>
              </a:rPr>
              <a:t>Câu 5 gồm 8 chữ cái: </a:t>
            </a:r>
            <a:r>
              <a:rPr lang="vi-VN" sz="3600" b="1">
                <a:solidFill>
                  <a:srgbClr val="7030A0"/>
                </a:solidFill>
                <a:latin typeface="+mj-lt"/>
              </a:rPr>
              <a:t>Đoạn trích “</a:t>
            </a:r>
            <a:r>
              <a:rPr lang="vi-VN" sz="3600" b="1" i="1">
                <a:solidFill>
                  <a:srgbClr val="002060"/>
                </a:solidFill>
                <a:latin typeface="+mj-lt"/>
              </a:rPr>
              <a:t>Vào phủ chúa Trịnh</a:t>
            </a:r>
            <a:r>
              <a:rPr lang="vi-VN" sz="3600" b="1">
                <a:solidFill>
                  <a:srgbClr val="7030A0"/>
                </a:solidFill>
                <a:latin typeface="+mj-lt"/>
              </a:rPr>
              <a:t>” nói về việc Lê Hữu Trác lên tới kinh đô, được dẫn vào phủ chúa để bắt mạch kê đơn cho ai?</a:t>
            </a:r>
            <a:endParaRPr lang="en-US" sz="3600" b="1">
              <a:solidFill>
                <a:srgbClr val="7030A0"/>
              </a:solidFill>
              <a:latin typeface="+mj-lt"/>
            </a:endParaRPr>
          </a:p>
        </p:txBody>
      </p:sp>
      <p:sp>
        <p:nvSpPr>
          <p:cNvPr id="35" name="TextBox 34"/>
          <p:cNvSpPr txBox="1"/>
          <p:nvPr/>
        </p:nvSpPr>
        <p:spPr>
          <a:xfrm>
            <a:off x="3534526" y="2675126"/>
            <a:ext cx="7262447" cy="707886"/>
          </a:xfrm>
          <a:prstGeom prst="rect">
            <a:avLst/>
          </a:prstGeom>
          <a:noFill/>
        </p:spPr>
        <p:txBody>
          <a:bodyPr wrap="square" rtlCol="0">
            <a:spAutoFit/>
          </a:bodyPr>
          <a:lstStyle/>
          <a:p>
            <a:r>
              <a:rPr lang="vi-VN" sz="4000" b="1">
                <a:latin typeface="+mj-lt"/>
              </a:rPr>
              <a:t> T     R    Ị      N    H    </a:t>
            </a:r>
            <a:r>
              <a:rPr lang="vi-VN" sz="4000" b="1">
                <a:solidFill>
                  <a:srgbClr val="FF0000"/>
                </a:solidFill>
                <a:latin typeface="+mj-lt"/>
              </a:rPr>
              <a:t>C</a:t>
            </a:r>
            <a:r>
              <a:rPr lang="vi-VN" sz="4000" b="1">
                <a:latin typeface="+mj-lt"/>
              </a:rPr>
              <a:t>    Á    N     </a:t>
            </a:r>
            <a:endParaRPr lang="en-US" sz="4000" b="1">
              <a:latin typeface="+mj-lt"/>
            </a:endParaRPr>
          </a:p>
        </p:txBody>
      </p:sp>
      <p:sp>
        <p:nvSpPr>
          <p:cNvPr id="37" name="Rectangle 36"/>
          <p:cNvSpPr/>
          <p:nvPr/>
        </p:nvSpPr>
        <p:spPr>
          <a:xfrm>
            <a:off x="146845" y="5002995"/>
            <a:ext cx="11848929" cy="17026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a:latin typeface="+mj-lt"/>
              </a:rPr>
              <a:t>Câu 6 gồm 7 chữ cái: </a:t>
            </a:r>
            <a:r>
              <a:rPr lang="vi-VN" sz="3600" b="1">
                <a:solidFill>
                  <a:srgbClr val="7030A0"/>
                </a:solidFill>
                <a:latin typeface="+mj-lt"/>
              </a:rPr>
              <a:t>Từ nào còn thiếu trong câu văn sau “</a:t>
            </a:r>
            <a:r>
              <a:rPr lang="vi-VN" sz="3600" b="1" i="1">
                <a:solidFill>
                  <a:srgbClr val="002060"/>
                </a:solidFill>
                <a:latin typeface="+mj-lt"/>
              </a:rPr>
              <a:t>Từng nghe nói rằng: Người hiền xuất hiện ở đời, thì như … sáng trên trời cao.</a:t>
            </a:r>
            <a:r>
              <a:rPr lang="vi-VN" sz="3600" b="1">
                <a:solidFill>
                  <a:srgbClr val="7030A0"/>
                </a:solidFill>
                <a:latin typeface="+mj-lt"/>
              </a:rPr>
              <a:t>”</a:t>
            </a:r>
            <a:r>
              <a:rPr lang="vi-VN" sz="3600" b="1">
                <a:solidFill>
                  <a:schemeClr val="tx1"/>
                </a:solidFill>
                <a:latin typeface="+mj-lt"/>
              </a:rPr>
              <a:t>(</a:t>
            </a:r>
            <a:r>
              <a:rPr lang="vi-VN" sz="3200" b="1">
                <a:solidFill>
                  <a:schemeClr val="tx1"/>
                </a:solidFill>
                <a:latin typeface="+mj-lt"/>
              </a:rPr>
              <a:t>Trích</a:t>
            </a:r>
            <a:r>
              <a:rPr lang="vi-VN" sz="3200" b="1">
                <a:solidFill>
                  <a:srgbClr val="7030A0"/>
                </a:solidFill>
                <a:latin typeface="+mj-lt"/>
              </a:rPr>
              <a:t> </a:t>
            </a:r>
            <a:r>
              <a:rPr lang="vi-VN" sz="3200" b="1">
                <a:solidFill>
                  <a:srgbClr val="660033"/>
                </a:solidFill>
                <a:latin typeface="+mj-lt"/>
              </a:rPr>
              <a:t>“Chiếu cầu hiền”</a:t>
            </a:r>
            <a:r>
              <a:rPr lang="vi-VN" sz="3200" b="1">
                <a:solidFill>
                  <a:srgbClr val="7030A0"/>
                </a:solidFill>
                <a:latin typeface="+mj-lt"/>
              </a:rPr>
              <a:t> </a:t>
            </a:r>
            <a:r>
              <a:rPr lang="vi-VN" sz="3200" b="1">
                <a:solidFill>
                  <a:schemeClr val="tx1"/>
                </a:solidFill>
                <a:latin typeface="+mj-lt"/>
              </a:rPr>
              <a:t>của Ngô Thì Nhậm)</a:t>
            </a:r>
            <a:endParaRPr lang="en-US" sz="3600" b="1">
              <a:solidFill>
                <a:schemeClr val="tx1"/>
              </a:solidFill>
              <a:latin typeface="+mj-lt"/>
            </a:endParaRPr>
          </a:p>
        </p:txBody>
      </p:sp>
      <p:sp>
        <p:nvSpPr>
          <p:cNvPr id="38" name="TextBox 37"/>
          <p:cNvSpPr txBox="1"/>
          <p:nvPr/>
        </p:nvSpPr>
        <p:spPr>
          <a:xfrm>
            <a:off x="3534508" y="3345586"/>
            <a:ext cx="7121768" cy="707886"/>
          </a:xfrm>
          <a:prstGeom prst="rect">
            <a:avLst/>
          </a:prstGeom>
          <a:noFill/>
        </p:spPr>
        <p:txBody>
          <a:bodyPr wrap="square" rtlCol="0">
            <a:spAutoFit/>
          </a:bodyPr>
          <a:lstStyle/>
          <a:p>
            <a:r>
              <a:rPr lang="vi-VN" sz="4000" b="1">
                <a:latin typeface="+mj-lt"/>
              </a:rPr>
              <a:t>         N    G    Ô     I     S    </a:t>
            </a:r>
            <a:r>
              <a:rPr lang="vi-VN" sz="4000" b="1">
                <a:solidFill>
                  <a:srgbClr val="FF0000"/>
                </a:solidFill>
                <a:latin typeface="+mj-lt"/>
              </a:rPr>
              <a:t>A</a:t>
            </a:r>
            <a:r>
              <a:rPr lang="vi-VN" sz="4000" b="1">
                <a:latin typeface="+mj-lt"/>
              </a:rPr>
              <a:t>    O</a:t>
            </a:r>
            <a:endParaRPr lang="en-US" sz="4000" b="1">
              <a:latin typeface="+mj-lt"/>
            </a:endParaRPr>
          </a:p>
        </p:txBody>
      </p:sp>
      <p:sp>
        <p:nvSpPr>
          <p:cNvPr id="40" name="Rectangle 39"/>
          <p:cNvSpPr/>
          <p:nvPr/>
        </p:nvSpPr>
        <p:spPr>
          <a:xfrm>
            <a:off x="160345" y="4921379"/>
            <a:ext cx="11848929" cy="17728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a:latin typeface="+mj-lt"/>
              </a:rPr>
              <a:t>Câu 7 gồm 5 chữ cái: </a:t>
            </a:r>
            <a:r>
              <a:rPr lang="vi-VN" sz="3600" b="1">
                <a:solidFill>
                  <a:srgbClr val="7030A0"/>
                </a:solidFill>
                <a:latin typeface="+mj-lt"/>
              </a:rPr>
              <a:t>Trong bài “</a:t>
            </a:r>
            <a:r>
              <a:rPr lang="vi-VN" sz="3600" b="1" i="1">
                <a:solidFill>
                  <a:srgbClr val="002060"/>
                </a:solidFill>
                <a:latin typeface="+mj-lt"/>
              </a:rPr>
              <a:t>Câu cá mùa thu</a:t>
            </a:r>
            <a:r>
              <a:rPr lang="vi-VN" sz="3600" b="1">
                <a:solidFill>
                  <a:srgbClr val="7030A0"/>
                </a:solidFill>
                <a:latin typeface="+mj-lt"/>
              </a:rPr>
              <a:t>” của Nguyễn Khuyến có cách gieo vần rất đặc biệt thể hiện sự tài tình của Nguyễn Khuyến. Đó là vần gì?</a:t>
            </a:r>
            <a:endParaRPr lang="en-US" sz="3600" b="1">
              <a:solidFill>
                <a:srgbClr val="7030A0"/>
              </a:solidFill>
              <a:latin typeface="+mj-lt"/>
            </a:endParaRPr>
          </a:p>
        </p:txBody>
      </p:sp>
      <p:sp>
        <p:nvSpPr>
          <p:cNvPr id="41" name="TextBox 40"/>
          <p:cNvSpPr txBox="1"/>
          <p:nvPr/>
        </p:nvSpPr>
        <p:spPr>
          <a:xfrm>
            <a:off x="4431323" y="3998241"/>
            <a:ext cx="6295292" cy="707886"/>
          </a:xfrm>
          <a:prstGeom prst="rect">
            <a:avLst/>
          </a:prstGeom>
          <a:noFill/>
        </p:spPr>
        <p:txBody>
          <a:bodyPr wrap="square" rtlCol="0">
            <a:spAutoFit/>
          </a:bodyPr>
          <a:lstStyle/>
          <a:p>
            <a:r>
              <a:rPr lang="vi-VN" sz="4000" b="1">
                <a:latin typeface="+mj-lt"/>
              </a:rPr>
              <a:t>                V     Ầ    N    E   </a:t>
            </a:r>
            <a:r>
              <a:rPr lang="vi-VN" sz="4000" b="1">
                <a:solidFill>
                  <a:srgbClr val="FF0000"/>
                </a:solidFill>
                <a:latin typeface="+mj-lt"/>
              </a:rPr>
              <a:t>O</a:t>
            </a:r>
            <a:endParaRPr lang="en-US" sz="4000" b="1">
              <a:solidFill>
                <a:srgbClr val="FF0000"/>
              </a:solidFill>
              <a:latin typeface="+mj-lt"/>
            </a:endParaRPr>
          </a:p>
        </p:txBody>
      </p:sp>
    </p:spTree>
    <p:extLst>
      <p:ext uri="{BB962C8B-B14F-4D97-AF65-F5344CB8AC3E}">
        <p14:creationId xmlns:p14="http://schemas.microsoft.com/office/powerpoint/2010/main" val="1200682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12"/>
                                        </p:tgtEl>
                                        <p:attrNameLst>
                                          <p:attrName>ppt_x</p:attrName>
                                        </p:attrNameLst>
                                      </p:cBhvr>
                                      <p:tavLst>
                                        <p:tav tm="0">
                                          <p:val>
                                            <p:strVal val="ppt_x"/>
                                          </p:val>
                                        </p:tav>
                                        <p:tav tm="100000">
                                          <p:val>
                                            <p:strVal val="ppt_x"/>
                                          </p:val>
                                        </p:tav>
                                      </p:tavLst>
                                    </p:anim>
                                    <p:anim calcmode="lin" valueType="num">
                                      <p:cBhvr additive="base">
                                        <p:cTn id="73" dur="500"/>
                                        <p:tgtEl>
                                          <p:spTgt spid="12"/>
                                        </p:tgtEl>
                                        <p:attrNameLst>
                                          <p:attrName>ppt_y</p:attrName>
                                        </p:attrNameLst>
                                      </p:cBhvr>
                                      <p:tavLst>
                                        <p:tav tm="0">
                                          <p:val>
                                            <p:strVal val="ppt_y"/>
                                          </p:val>
                                        </p:tav>
                                        <p:tav tm="100000">
                                          <p:val>
                                            <p:strVal val="1+ppt_h/2"/>
                                          </p:val>
                                        </p:tav>
                                      </p:tavLst>
                                    </p:anim>
                                    <p:set>
                                      <p:cBhvr>
                                        <p:cTn id="74" dur="1" fill="hold">
                                          <p:stCondLst>
                                            <p:cond delay="499"/>
                                          </p:stCondLst>
                                        </p:cTn>
                                        <p:tgtEl>
                                          <p:spTgt spid="1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500" fill="hold"/>
                                        <p:tgtEl>
                                          <p:spTgt spid="38"/>
                                        </p:tgtEl>
                                        <p:attrNameLst>
                                          <p:attrName>ppt_x</p:attrName>
                                        </p:attrNameLst>
                                      </p:cBhvr>
                                      <p:tavLst>
                                        <p:tav tm="0">
                                          <p:val>
                                            <p:strVal val="#ppt_x"/>
                                          </p:val>
                                        </p:tav>
                                        <p:tav tm="100000">
                                          <p:val>
                                            <p:strVal val="#ppt_x"/>
                                          </p:val>
                                        </p:tav>
                                      </p:tavLst>
                                    </p:anim>
                                    <p:anim calcmode="lin" valueType="num">
                                      <p:cBhvr additive="base">
                                        <p:cTn id="10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grpId="0" nodeType="clickEffect">
                                  <p:stCondLst>
                                    <p:cond delay="0"/>
                                  </p:stCondLst>
                                  <p:childTnLst>
                                    <p:anim calcmode="lin" valueType="num">
                                      <p:cBhvr additive="base">
                                        <p:cTn id="108" dur="500"/>
                                        <p:tgtEl>
                                          <p:spTgt spid="10"/>
                                        </p:tgtEl>
                                        <p:attrNameLst>
                                          <p:attrName>ppt_x</p:attrName>
                                        </p:attrNameLst>
                                      </p:cBhvr>
                                      <p:tavLst>
                                        <p:tav tm="0">
                                          <p:val>
                                            <p:strVal val="ppt_x"/>
                                          </p:val>
                                        </p:tav>
                                        <p:tav tm="100000">
                                          <p:val>
                                            <p:strVal val="ppt_x"/>
                                          </p:val>
                                        </p:tav>
                                      </p:tavLst>
                                    </p:anim>
                                    <p:anim calcmode="lin" valueType="num">
                                      <p:cBhvr additive="base">
                                        <p:cTn id="109" dur="500"/>
                                        <p:tgtEl>
                                          <p:spTgt spid="10"/>
                                        </p:tgtEl>
                                        <p:attrNameLst>
                                          <p:attrName>ppt_y</p:attrName>
                                        </p:attrNameLst>
                                      </p:cBhvr>
                                      <p:tavLst>
                                        <p:tav tm="0">
                                          <p:val>
                                            <p:strVal val="ppt_y"/>
                                          </p:val>
                                        </p:tav>
                                        <p:tav tm="100000">
                                          <p:val>
                                            <p:strVal val="1+ppt_h/2"/>
                                          </p:val>
                                        </p:tav>
                                      </p:tavLst>
                                    </p:anim>
                                    <p:set>
                                      <p:cBhvr>
                                        <p:cTn id="110" dur="1" fill="hold">
                                          <p:stCondLst>
                                            <p:cond delay="499"/>
                                          </p:stCondLst>
                                        </p:cTn>
                                        <p:tgtEl>
                                          <p:spTgt spid="1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fill="hold"/>
                                        <p:tgtEl>
                                          <p:spTgt spid="40"/>
                                        </p:tgtEl>
                                        <p:attrNameLst>
                                          <p:attrName>ppt_x</p:attrName>
                                        </p:attrNameLst>
                                      </p:cBhvr>
                                      <p:tavLst>
                                        <p:tav tm="0">
                                          <p:val>
                                            <p:strVal val="#ppt_x"/>
                                          </p:val>
                                        </p:tav>
                                        <p:tav tm="100000">
                                          <p:val>
                                            <p:strVal val="#ppt_x"/>
                                          </p:val>
                                        </p:tav>
                                      </p:tavLst>
                                    </p:anim>
                                    <p:anim calcmode="lin" valueType="num">
                                      <p:cBhvr additive="base">
                                        <p:cTn id="11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 calcmode="lin" valueType="num">
                                      <p:cBhvr additive="base">
                                        <p:cTn id="121" dur="500" fill="hold"/>
                                        <p:tgtEl>
                                          <p:spTgt spid="41"/>
                                        </p:tgtEl>
                                        <p:attrNameLst>
                                          <p:attrName>ppt_x</p:attrName>
                                        </p:attrNameLst>
                                      </p:cBhvr>
                                      <p:tavLst>
                                        <p:tav tm="0">
                                          <p:val>
                                            <p:strVal val="#ppt_x"/>
                                          </p:val>
                                        </p:tav>
                                        <p:tav tm="100000">
                                          <p:val>
                                            <p:strVal val="#ppt_x"/>
                                          </p:val>
                                        </p:tav>
                                      </p:tavLst>
                                    </p:anim>
                                    <p:anim calcmode="lin" valueType="num">
                                      <p:cBhvr additive="base">
                                        <p:cTn id="122" dur="500" fill="hold"/>
                                        <p:tgtEl>
                                          <p:spTgt spid="41"/>
                                        </p:tgtEl>
                                        <p:attrNameLst>
                                          <p:attrName>ppt_y</p:attrName>
                                        </p:attrNameLst>
                                      </p:cBhvr>
                                      <p:tavLst>
                                        <p:tav tm="0">
                                          <p:val>
                                            <p:strVal val="1+#ppt_h/2"/>
                                          </p:val>
                                        </p:tav>
                                        <p:tav tm="100000">
                                          <p:val>
                                            <p:strVal val="#ppt_y"/>
                                          </p:val>
                                        </p:tav>
                                      </p:tavLst>
                                    </p:anim>
                                  </p:childTnLst>
                                </p:cTn>
                              </p:par>
                              <p:par>
                                <p:cTn id="123" presetID="2" presetClass="exit" presetSubtype="4" fill="hold" grpId="0" nodeType="withEffect">
                                  <p:stCondLst>
                                    <p:cond delay="0"/>
                                  </p:stCondLst>
                                  <p:childTnLst>
                                    <p:anim calcmode="lin" valueType="num">
                                      <p:cBhvr additive="base">
                                        <p:cTn id="124" dur="500"/>
                                        <p:tgtEl>
                                          <p:spTgt spid="14"/>
                                        </p:tgtEl>
                                        <p:attrNameLst>
                                          <p:attrName>ppt_x</p:attrName>
                                        </p:attrNameLst>
                                      </p:cBhvr>
                                      <p:tavLst>
                                        <p:tav tm="0">
                                          <p:val>
                                            <p:strVal val="ppt_x"/>
                                          </p:val>
                                        </p:tav>
                                        <p:tav tm="100000">
                                          <p:val>
                                            <p:strVal val="ppt_x"/>
                                          </p:val>
                                        </p:tav>
                                      </p:tavLst>
                                    </p:anim>
                                    <p:anim calcmode="lin" valueType="num">
                                      <p:cBhvr additive="base">
                                        <p:cTn id="125" dur="500"/>
                                        <p:tgtEl>
                                          <p:spTgt spid="14"/>
                                        </p:tgtEl>
                                        <p:attrNameLst>
                                          <p:attrName>ppt_y</p:attrName>
                                        </p:attrNameLst>
                                      </p:cBhvr>
                                      <p:tavLst>
                                        <p:tav tm="0">
                                          <p:val>
                                            <p:strVal val="ppt_y"/>
                                          </p:val>
                                        </p:tav>
                                        <p:tav tm="100000">
                                          <p:val>
                                            <p:strVal val="1+ppt_h/2"/>
                                          </p:val>
                                        </p:tav>
                                      </p:tavLst>
                                    </p:anim>
                                    <p:set>
                                      <p:cBhvr>
                                        <p:cTn id="1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8" grpId="0"/>
      <p:bldP spid="24" grpId="0"/>
      <p:bldP spid="26" grpId="0" animBg="1"/>
      <p:bldP spid="27" grpId="0" animBg="1"/>
      <p:bldP spid="28" grpId="0" animBg="1"/>
      <p:bldP spid="29" grpId="0"/>
      <p:bldP spid="31" grpId="0" animBg="1"/>
      <p:bldP spid="32" grpId="0"/>
      <p:bldP spid="34" grpId="0" animBg="1"/>
      <p:bldP spid="35" grpId="0"/>
      <p:bldP spid="37" grpId="0" animBg="1"/>
      <p:bldP spid="38" grpId="0"/>
      <p:bldP spid="40"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14FA8E9-6E97-45B3-BB29-695AE3333204}"/>
              </a:ext>
            </a:extLst>
          </p:cNvPr>
          <p:cNvSpPr txBox="1"/>
          <p:nvPr/>
        </p:nvSpPr>
        <p:spPr>
          <a:xfrm>
            <a:off x="400049" y="136924"/>
            <a:ext cx="7896225" cy="1200329"/>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II. </a:t>
            </a:r>
            <a:r>
              <a:rPr lang="en-US" sz="3600" b="1" dirty="0" err="1">
                <a:solidFill>
                  <a:srgbClr val="0070C0"/>
                </a:solidFill>
                <a:latin typeface="Times New Roman" panose="02020603050405020304" pitchFamily="18" charset="0"/>
                <a:cs typeface="Times New Roman" panose="02020603050405020304" pitchFamily="18" charset="0"/>
              </a:rPr>
              <a:t>Đọc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hiểu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bản</a:t>
            </a:r>
            <a:r>
              <a:rPr lang="en-US" sz="3600" b="1" dirty="0">
                <a:solidFill>
                  <a:srgbClr val="0070C0"/>
                </a:solidFill>
                <a:latin typeface="Times New Roman" panose="02020603050405020304" pitchFamily="18" charset="0"/>
                <a:cs typeface="Times New Roman" panose="02020603050405020304" pitchFamily="18" charset="0"/>
              </a:rPr>
              <a:t> </a:t>
            </a:r>
          </a:p>
          <a:p>
            <a:r>
              <a:rPr lang="en-US" sz="3600" b="1" i="1" dirty="0">
                <a:solidFill>
                  <a:srgbClr val="0070C0"/>
                </a:solidFill>
                <a:latin typeface="Times New Roman" panose="02020603050405020304" pitchFamily="18" charset="0"/>
                <a:cs typeface="Times New Roman" panose="02020603050405020304" pitchFamily="18" charset="0"/>
              </a:rPr>
              <a:t>2. </a:t>
            </a:r>
            <a:r>
              <a:rPr lang="en-US" sz="3600" b="1" i="1" dirty="0" err="1">
                <a:solidFill>
                  <a:srgbClr val="0070C0"/>
                </a:solidFill>
                <a:latin typeface="Times New Roman" panose="02020603050405020304" pitchFamily="18" charset="0"/>
                <a:cs typeface="Times New Roman" panose="02020603050405020304" pitchFamily="18" charset="0"/>
              </a:rPr>
              <a:t>Nhân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vật</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Huấn</a:t>
            </a:r>
            <a:r>
              <a:rPr lang="en-US" sz="3600" b="1" i="1" dirty="0">
                <a:solidFill>
                  <a:srgbClr val="0070C0"/>
                </a:solidFill>
                <a:latin typeface="Times New Roman" panose="02020603050405020304" pitchFamily="18" charset="0"/>
                <a:cs typeface="Times New Roman" panose="02020603050405020304" pitchFamily="18" charset="0"/>
              </a:rPr>
              <a:t> Cao </a:t>
            </a:r>
          </a:p>
        </p:txBody>
      </p:sp>
      <p:sp>
        <p:nvSpPr>
          <p:cNvPr id="6" name="TextBox 5">
            <a:extLst>
              <a:ext uri="{FF2B5EF4-FFF2-40B4-BE49-F238E27FC236}">
                <a16:creationId xmlns:a16="http://schemas.microsoft.com/office/drawing/2014/main" xmlns="" id="{4995077B-E23F-49CF-8738-A4D0866B9509}"/>
              </a:ext>
            </a:extLst>
          </p:cNvPr>
          <p:cNvSpPr txBox="1"/>
          <p:nvPr/>
        </p:nvSpPr>
        <p:spPr>
          <a:xfrm>
            <a:off x="5656162" y="287395"/>
            <a:ext cx="5695951" cy="1815882"/>
          </a:xfrm>
          <a:prstGeom prst="rect">
            <a:avLst/>
          </a:prstGeom>
          <a:noFill/>
        </p:spPr>
        <p:txBody>
          <a:bodyPr wrap="square" rtlCol="0">
            <a:spAutoFit/>
          </a:bodyPr>
          <a:lstStyle/>
          <a:p>
            <a:r>
              <a:rPr lang="en-US" sz="2800" i="1" dirty="0">
                <a:solidFill>
                  <a:srgbClr val="0070C0"/>
                </a:solidFill>
                <a:effectLst/>
                <a:latin typeface="Times New Roman" panose="02020603050405020304" pitchFamily="18" charset="0"/>
                <a:ea typeface="Times New Roman" panose="02020603050405020304" pitchFamily="18" charset="0"/>
              </a:rPr>
              <a:t>Qua </a:t>
            </a:r>
            <a:r>
              <a:rPr lang="en-US" sz="2800" i="1" dirty="0" err="1">
                <a:solidFill>
                  <a:srgbClr val="0070C0"/>
                </a:solidFill>
                <a:effectLst/>
                <a:latin typeface="Times New Roman" panose="02020603050405020304" pitchFamily="18" charset="0"/>
                <a:ea typeface="Times New Roman" panose="02020603050405020304" pitchFamily="18" charset="0"/>
              </a:rPr>
              <a:t>tìm</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hiểu</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văn</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bản</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em</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thấy</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vẻ</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đẹp</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nhân</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vật</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Huấn</a:t>
            </a:r>
            <a:r>
              <a:rPr lang="en-US" sz="2800" i="1" dirty="0">
                <a:solidFill>
                  <a:srgbClr val="0070C0"/>
                </a:solidFill>
                <a:effectLst/>
                <a:latin typeface="Times New Roman" panose="02020603050405020304" pitchFamily="18" charset="0"/>
                <a:ea typeface="Times New Roman" panose="02020603050405020304" pitchFamily="18" charset="0"/>
              </a:rPr>
              <a:t> Cao </a:t>
            </a:r>
            <a:r>
              <a:rPr lang="en-US" sz="2800" i="1" dirty="0" err="1">
                <a:solidFill>
                  <a:srgbClr val="0070C0"/>
                </a:solidFill>
                <a:effectLst/>
                <a:latin typeface="Times New Roman" panose="02020603050405020304" pitchFamily="18" charset="0"/>
                <a:ea typeface="Times New Roman" panose="02020603050405020304" pitchFamily="18" charset="0"/>
              </a:rPr>
              <a:t>hiện</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lên</a:t>
            </a:r>
            <a:r>
              <a:rPr lang="en-US" sz="2800" i="1" dirty="0">
                <a:solidFill>
                  <a:srgbClr val="0070C0"/>
                </a:solidFill>
                <a:effectLst/>
                <a:latin typeface="Times New Roman" panose="02020603050405020304" pitchFamily="18" charset="0"/>
                <a:ea typeface="Times New Roman" panose="02020603050405020304" pitchFamily="18" charset="0"/>
              </a:rPr>
              <a:t> ở </a:t>
            </a:r>
            <a:r>
              <a:rPr lang="en-US" sz="2800" i="1" dirty="0" err="1">
                <a:solidFill>
                  <a:srgbClr val="0070C0"/>
                </a:solidFill>
                <a:effectLst/>
                <a:latin typeface="Times New Roman" panose="02020603050405020304" pitchFamily="18" charset="0"/>
                <a:ea typeface="Times New Roman" panose="02020603050405020304" pitchFamily="18" charset="0"/>
              </a:rPr>
              <a:t>những</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phương</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diện</a:t>
            </a:r>
            <a:r>
              <a:rPr lang="en-US" sz="2800" i="1" dirty="0">
                <a:solidFill>
                  <a:srgbClr val="0070C0"/>
                </a:solidFill>
                <a:effectLst/>
                <a:latin typeface="Times New Roman" panose="02020603050405020304" pitchFamily="18" charset="0"/>
                <a:ea typeface="Times New Roman" panose="02020603050405020304" pitchFamily="18" charset="0"/>
              </a:rPr>
              <a:t> </a:t>
            </a:r>
            <a:r>
              <a:rPr lang="en-US" sz="2800" i="1" dirty="0" err="1">
                <a:solidFill>
                  <a:srgbClr val="0070C0"/>
                </a:solidFill>
                <a:effectLst/>
                <a:latin typeface="Times New Roman" panose="02020603050405020304" pitchFamily="18" charset="0"/>
                <a:ea typeface="Times New Roman" panose="02020603050405020304" pitchFamily="18" charset="0"/>
              </a:rPr>
              <a:t>nào</a:t>
            </a:r>
            <a:r>
              <a:rPr lang="en-US" sz="2800" i="1"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endParaRPr>
          </a:p>
          <a:p>
            <a:endParaRPr lang="en-US" sz="2800" dirty="0">
              <a:solidFill>
                <a:srgbClr val="0070C0"/>
              </a:solidFill>
            </a:endParaRPr>
          </a:p>
        </p:txBody>
      </p:sp>
      <p:pic>
        <p:nvPicPr>
          <p:cNvPr id="1026" name="Picture 2" descr="Câu đối Huấn Cao viết trên tấm lụa là gì? | TTVH Online">
            <a:extLst>
              <a:ext uri="{FF2B5EF4-FFF2-40B4-BE49-F238E27FC236}">
                <a16:creationId xmlns:a16="http://schemas.microsoft.com/office/drawing/2014/main" xmlns="" id="{EEE51C46-2E3F-4125-8513-5D2CF1916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69" y="1595671"/>
            <a:ext cx="4386022" cy="4218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9164D51-D39B-4DCD-901B-87C5D0CDB3A9}"/>
              </a:ext>
            </a:extLst>
          </p:cNvPr>
          <p:cNvSpPr txBox="1"/>
          <p:nvPr/>
        </p:nvSpPr>
        <p:spPr>
          <a:xfrm>
            <a:off x="5044635" y="2430683"/>
            <a:ext cx="6113360" cy="2970685"/>
          </a:xfrm>
          <a:prstGeom prst="rect">
            <a:avLst/>
          </a:prstGeom>
          <a:noFill/>
        </p:spPr>
        <p:txBody>
          <a:bodyPr wrap="square" rtlCol="0">
            <a:spAutoFit/>
          </a:bodyPr>
          <a:lstStyle/>
          <a:p>
            <a:pPr marL="0" marR="0" algn="just">
              <a:lnSpc>
                <a:spcPct val="150000"/>
              </a:lnSpc>
              <a:spcBef>
                <a:spcPts val="0"/>
              </a:spcBef>
              <a:spcAft>
                <a:spcPts val="0"/>
              </a:spcAft>
            </a:pP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Một</a:t>
            </a:r>
            <a:r>
              <a:rPr lang="en-US" sz="3200" b="1" i="1" dirty="0">
                <a:solidFill>
                  <a:srgbClr val="474861"/>
                </a:solidFill>
                <a:effectLst/>
                <a:latin typeface="Times New Roman" panose="02020603050405020304" pitchFamily="18" charset="0"/>
                <a:ea typeface="Times New Roman" panose="02020603050405020304" pitchFamily="18" charset="0"/>
              </a:rPr>
              <a:t> con </a:t>
            </a:r>
            <a:r>
              <a:rPr lang="en-US" sz="3200" b="1" i="1" dirty="0" err="1">
                <a:solidFill>
                  <a:srgbClr val="474861"/>
                </a:solidFill>
                <a:effectLst/>
                <a:latin typeface="Times New Roman" panose="02020603050405020304" pitchFamily="18" charset="0"/>
                <a:ea typeface="Times New Roman" panose="02020603050405020304" pitchFamily="18" charset="0"/>
              </a:rPr>
              <a:t>người</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tài</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hoa</a:t>
            </a:r>
            <a:endParaRPr lang="en-US" sz="3200" b="1" i="1" dirty="0">
              <a:solidFill>
                <a:srgbClr val="474861"/>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Tâm</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trong</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sáng</a:t>
            </a:r>
            <a:endParaRPr lang="en-US" sz="3200" b="1" i="1" dirty="0">
              <a:solidFill>
                <a:srgbClr val="474861"/>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latin typeface="Times New Roman" panose="02020603050405020304" pitchFamily="18" charset="0"/>
                <a:ea typeface="Times New Roman" panose="02020603050405020304" pitchFamily="18" charset="0"/>
              </a:rPr>
              <a:t>K</a:t>
            </a:r>
            <a:r>
              <a:rPr lang="en-US" sz="3200" b="1" i="1" dirty="0" err="1">
                <a:solidFill>
                  <a:srgbClr val="474861"/>
                </a:solidFill>
                <a:effectLst/>
                <a:latin typeface="Times New Roman" panose="02020603050405020304" pitchFamily="18" charset="0"/>
                <a:ea typeface="Times New Roman" panose="02020603050405020304" pitchFamily="18" charset="0"/>
              </a:rPr>
              <a:t>hí</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phách</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hiên</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ngang</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bất</a:t>
            </a:r>
            <a:r>
              <a:rPr lang="en-US" sz="3200" b="1" i="1" dirty="0">
                <a:solidFill>
                  <a:srgbClr val="474861"/>
                </a:solidFill>
                <a:effectLst/>
                <a:latin typeface="Times New Roman" panose="02020603050405020304" pitchFamily="18" charset="0"/>
                <a:ea typeface="Times New Roman" panose="02020603050405020304" pitchFamily="18" charset="0"/>
              </a:rPr>
              <a:t> </a:t>
            </a:r>
            <a:r>
              <a:rPr lang="en-US" sz="3200" b="1" i="1" dirty="0" err="1">
                <a:solidFill>
                  <a:srgbClr val="474861"/>
                </a:solidFill>
                <a:effectLst/>
                <a:latin typeface="Times New Roman" panose="02020603050405020304" pitchFamily="18" charset="0"/>
                <a:ea typeface="Times New Roman" panose="02020603050405020304" pitchFamily="18" charset="0"/>
              </a:rPr>
              <a:t>khuất</a:t>
            </a:r>
            <a:endParaRPr lang="en-US" sz="3200" b="1" i="1" dirty="0">
              <a:solidFill>
                <a:srgbClr val="474861"/>
              </a:solidFill>
              <a:effectLst/>
              <a:latin typeface="Times New Roman" panose="02020603050405020304" pitchFamily="18" charset="0"/>
              <a:ea typeface="Times New Roman" panose="02020603050405020304" pitchFamily="18" charset="0"/>
            </a:endParaRPr>
          </a:p>
          <a:p>
            <a:pPr>
              <a:lnSpc>
                <a:spcPct val="150000"/>
              </a:lnSpc>
            </a:pPr>
            <a:endParaRPr lang="en-US" sz="3200" b="1" i="1" dirty="0">
              <a:solidFill>
                <a:srgbClr val="474861"/>
              </a:solidFill>
            </a:endParaRPr>
          </a:p>
        </p:txBody>
      </p:sp>
      <p:sp>
        <p:nvSpPr>
          <p:cNvPr id="9" name="Rounded Rectangle 5">
            <a:extLst>
              <a:ext uri="{FF2B5EF4-FFF2-40B4-BE49-F238E27FC236}">
                <a16:creationId xmlns:a16="http://schemas.microsoft.com/office/drawing/2014/main" xmlns="" id="{B5A6EA00-A5B1-4712-9717-6E25575438E3}"/>
              </a:ext>
            </a:extLst>
          </p:cNvPr>
          <p:cNvSpPr/>
          <p:nvPr/>
        </p:nvSpPr>
        <p:spPr>
          <a:xfrm>
            <a:off x="5078396" y="2314582"/>
            <a:ext cx="3012308" cy="882125"/>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latin typeface="+mj-lt"/>
              </a:rPr>
              <a:t>TÀI HOA</a:t>
            </a:r>
            <a:endParaRPr lang="en-US" sz="3200" b="1" dirty="0">
              <a:latin typeface="+mj-lt"/>
            </a:endParaRPr>
          </a:p>
        </p:txBody>
      </p:sp>
      <p:sp>
        <p:nvSpPr>
          <p:cNvPr id="10" name="Rounded Rectangle 6">
            <a:extLst>
              <a:ext uri="{FF2B5EF4-FFF2-40B4-BE49-F238E27FC236}">
                <a16:creationId xmlns:a16="http://schemas.microsoft.com/office/drawing/2014/main" xmlns="" id="{277DEF48-9ECF-4D11-8E9F-AF337B93CC60}"/>
              </a:ext>
            </a:extLst>
          </p:cNvPr>
          <p:cNvSpPr/>
          <p:nvPr/>
        </p:nvSpPr>
        <p:spPr>
          <a:xfrm>
            <a:off x="5044634" y="3371309"/>
            <a:ext cx="3046069" cy="978730"/>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latin typeface="+mj-lt"/>
              </a:rPr>
              <a:t>KHÍ PHÁCH</a:t>
            </a:r>
            <a:endParaRPr lang="en-US" sz="3200" b="1" dirty="0">
              <a:latin typeface="+mj-lt"/>
            </a:endParaRPr>
          </a:p>
        </p:txBody>
      </p:sp>
      <p:sp>
        <p:nvSpPr>
          <p:cNvPr id="11" name="Rounded Rectangle 7">
            <a:extLst>
              <a:ext uri="{FF2B5EF4-FFF2-40B4-BE49-F238E27FC236}">
                <a16:creationId xmlns:a16="http://schemas.microsoft.com/office/drawing/2014/main" xmlns="" id="{39F30134-040A-4632-8DAC-3D10BC627C08}"/>
              </a:ext>
            </a:extLst>
          </p:cNvPr>
          <p:cNvSpPr/>
          <p:nvPr/>
        </p:nvSpPr>
        <p:spPr>
          <a:xfrm>
            <a:off x="5078396" y="4732874"/>
            <a:ext cx="3347974" cy="920858"/>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latin typeface="+mj-lt"/>
              </a:rPr>
              <a:t>THIÊN</a:t>
            </a:r>
            <a:r>
              <a:rPr lang="vi-VN" b="1" dirty="0">
                <a:latin typeface="+mj-lt"/>
              </a:rPr>
              <a:t> </a:t>
            </a:r>
            <a:r>
              <a:rPr lang="vi-VN" sz="3200" b="1" dirty="0">
                <a:latin typeface="+mj-lt"/>
              </a:rPr>
              <a:t>LƯƠNG</a:t>
            </a:r>
            <a:endParaRPr lang="en-US" sz="3200" b="1" dirty="0">
              <a:latin typeface="+mj-lt"/>
            </a:endParaRPr>
          </a:p>
        </p:txBody>
      </p:sp>
    </p:spTree>
    <p:extLst>
      <p:ext uri="{BB962C8B-B14F-4D97-AF65-F5344CB8AC3E}">
        <p14:creationId xmlns:p14="http://schemas.microsoft.com/office/powerpoint/2010/main" val="25000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7">
                                            <p:txEl>
                                              <p:pRg st="0" end="0"/>
                                            </p:txEl>
                                          </p:spTgt>
                                        </p:tgtEl>
                                      </p:cBhvr>
                                    </p:animEffect>
                                    <p:set>
                                      <p:cBhvr>
                                        <p:cTn id="2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7">
                                            <p:txEl>
                                              <p:pRg st="1" end="1"/>
                                            </p:txEl>
                                          </p:spTgt>
                                        </p:tgtEl>
                                      </p:cBhvr>
                                    </p:animEffect>
                                    <p:set>
                                      <p:cBhvr>
                                        <p:cTn id="38"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7">
                                            <p:txEl>
                                              <p:pRg st="2" end="2"/>
                                            </p:txEl>
                                          </p:spTgt>
                                        </p:tgtEl>
                                      </p:cBhvr>
                                    </p:animEffect>
                                    <p:set>
                                      <p:cBhvr>
                                        <p:cTn id="49"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FA65664-F9EC-4DE7-841C-5918A6A480C0}"/>
              </a:ext>
            </a:extLst>
          </p:cNvPr>
          <p:cNvPicPr>
            <a:picLocks noChangeAspect="1"/>
          </p:cNvPicPr>
          <p:nvPr/>
        </p:nvPicPr>
        <p:blipFill>
          <a:blip r:embed="rId2"/>
          <a:stretch>
            <a:fillRect/>
          </a:stretch>
        </p:blipFill>
        <p:spPr>
          <a:xfrm>
            <a:off x="0" y="288231"/>
            <a:ext cx="4972773" cy="4972773"/>
          </a:xfrm>
          <a:prstGeom prst="rect">
            <a:avLst/>
          </a:prstGeom>
        </p:spPr>
      </p:pic>
      <p:sp>
        <p:nvSpPr>
          <p:cNvPr id="4" name="TextBox 3">
            <a:extLst>
              <a:ext uri="{FF2B5EF4-FFF2-40B4-BE49-F238E27FC236}">
                <a16:creationId xmlns:a16="http://schemas.microsoft.com/office/drawing/2014/main" xmlns="" id="{45EF0F88-5991-48ED-8903-9112785A8FB6}"/>
              </a:ext>
            </a:extLst>
          </p:cNvPr>
          <p:cNvSpPr txBox="1"/>
          <p:nvPr/>
        </p:nvSpPr>
        <p:spPr>
          <a:xfrm>
            <a:off x="4544994" y="869555"/>
            <a:ext cx="7376931" cy="4524315"/>
          </a:xfrm>
          <a:prstGeom prst="rect">
            <a:avLst/>
          </a:prstGeom>
          <a:noFill/>
        </p:spPr>
        <p:txBody>
          <a:bodyPr wrap="square" rtlCol="0">
            <a:spAutoFit/>
          </a:bodyPr>
          <a:lstStyle/>
          <a:p>
            <a:pPr marL="36195" marR="0" algn="just">
              <a:spcBef>
                <a:spcPts val="0"/>
              </a:spcBef>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 1: </a:t>
            </a:r>
            <a:r>
              <a:rPr lang="nl-NL" sz="3200" i="1" dirty="0">
                <a:effectLst/>
                <a:latin typeface="Times New Roman" panose="02020603050405020304" pitchFamily="18" charset="0"/>
                <a:ea typeface="Times New Roman" panose="02020603050405020304" pitchFamily="18" charset="0"/>
              </a:rPr>
              <a:t>Tìm những chi tiết nói về </a:t>
            </a:r>
            <a:r>
              <a:rPr lang="nl-NL" sz="3200" b="1" i="1" dirty="0">
                <a:solidFill>
                  <a:srgbClr val="FF0000"/>
                </a:solidFill>
                <a:effectLst/>
                <a:latin typeface="Times New Roman" panose="02020603050405020304" pitchFamily="18" charset="0"/>
                <a:ea typeface="Times New Roman" panose="02020603050405020304" pitchFamily="18" charset="0"/>
              </a:rPr>
              <a:t>tài hoa </a:t>
            </a:r>
            <a:r>
              <a:rPr lang="nl-NL" sz="3200" i="1" dirty="0">
                <a:effectLst/>
                <a:latin typeface="Times New Roman" panose="02020603050405020304" pitchFamily="18" charset="0"/>
                <a:ea typeface="Times New Roman" panose="02020603050405020304" pitchFamily="18" charset="0"/>
              </a:rPr>
              <a:t>của nhân vật Huấn Cao.</a:t>
            </a:r>
            <a:endParaRPr lang="en-US" sz="3200" dirty="0">
              <a:effectLst/>
              <a:latin typeface="Times New Roman" panose="02020603050405020304" pitchFamily="18" charset="0"/>
              <a:ea typeface="Times New Roman" panose="02020603050405020304" pitchFamily="18" charset="0"/>
            </a:endParaRPr>
          </a:p>
          <a:p>
            <a:pPr marL="36195" marR="0" algn="just">
              <a:spcBef>
                <a:spcPts val="0"/>
              </a:spcBef>
              <a:spcAft>
                <a:spcPts val="0"/>
              </a:spcAft>
            </a:pPr>
            <a:r>
              <a:rPr lang="nl-NL" sz="3200" dirty="0">
                <a:effectLst/>
                <a:latin typeface="Times New Roman" panose="02020603050405020304" pitchFamily="18" charset="0"/>
                <a:ea typeface="Times New Roman" panose="02020603050405020304" pitchFamily="18" charset="0"/>
              </a:rPr>
              <a:t>Nhóm 2: </a:t>
            </a:r>
            <a:r>
              <a:rPr lang="nl-NL" sz="3200" i="1" dirty="0">
                <a:effectLst/>
                <a:latin typeface="Times New Roman" panose="02020603050405020304" pitchFamily="18" charset="0"/>
                <a:ea typeface="Times New Roman" panose="02020603050405020304" pitchFamily="18" charset="0"/>
              </a:rPr>
              <a:t>Có người cho rằng Huấn Cao không chỉ là một nghệ sĩ mà còn là một người anh hùng với </a:t>
            </a:r>
            <a:r>
              <a:rPr lang="nl-NL" sz="3200" b="1" i="1" dirty="0">
                <a:solidFill>
                  <a:srgbClr val="FF0000"/>
                </a:solidFill>
                <a:effectLst/>
                <a:latin typeface="Times New Roman" panose="02020603050405020304" pitchFamily="18" charset="0"/>
                <a:ea typeface="Times New Roman" panose="02020603050405020304" pitchFamily="18" charset="0"/>
              </a:rPr>
              <a:t>khí phách hiên ngang </a:t>
            </a:r>
            <a:r>
              <a:rPr lang="nl-NL" sz="3200" i="1" dirty="0">
                <a:effectLst/>
                <a:latin typeface="Times New Roman" panose="02020603050405020304" pitchFamily="18" charset="0"/>
                <a:ea typeface="Times New Roman" panose="02020603050405020304" pitchFamily="18" charset="0"/>
              </a:rPr>
              <a:t>bất khuất? Hãy chứng minh?</a:t>
            </a:r>
            <a:endParaRPr lang="en-US" sz="3200" dirty="0">
              <a:effectLst/>
              <a:latin typeface="Times New Roman" panose="02020603050405020304" pitchFamily="18" charset="0"/>
              <a:ea typeface="Times New Roman" panose="02020603050405020304" pitchFamily="18" charset="0"/>
            </a:endParaRPr>
          </a:p>
          <a:p>
            <a:pPr marL="36195" marR="0" algn="just">
              <a:spcBef>
                <a:spcPts val="0"/>
              </a:spcBef>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rPr>
              <a:t>Nhóm</a:t>
            </a:r>
            <a:r>
              <a:rPr lang="en-US" sz="3200" dirty="0">
                <a:solidFill>
                  <a:srgbClr val="000000"/>
                </a:solidFill>
                <a:effectLst/>
                <a:latin typeface="Times New Roman" panose="02020603050405020304" pitchFamily="18" charset="0"/>
                <a:ea typeface="Times New Roman" panose="02020603050405020304" pitchFamily="18" charset="0"/>
              </a:rPr>
              <a:t> 3: </a:t>
            </a:r>
            <a:r>
              <a:rPr lang="nl-NL" sz="3200" i="1" dirty="0">
                <a:effectLst/>
                <a:latin typeface="Times New Roman" panose="02020603050405020304" pitchFamily="18" charset="0"/>
                <a:ea typeface="Times New Roman" panose="02020603050405020304" pitchFamily="18" charset="0"/>
              </a:rPr>
              <a:t>Tìm những chi tiết chứng minh Huấn Cao có </a:t>
            </a:r>
            <a:r>
              <a:rPr lang="nl-NL" sz="3200" b="1" i="1" dirty="0">
                <a:solidFill>
                  <a:srgbClr val="FF0000"/>
                </a:solidFill>
                <a:effectLst/>
                <a:latin typeface="Times New Roman" panose="02020603050405020304" pitchFamily="18" charset="0"/>
                <a:ea typeface="Times New Roman" panose="02020603050405020304" pitchFamily="18" charset="0"/>
              </a:rPr>
              <a:t>tâm hồn trong sáng, cao đẹp</a:t>
            </a:r>
            <a:endParaRPr lang="en-US" sz="3200" b="1" i="1" dirty="0">
              <a:solidFill>
                <a:srgbClr val="FF0000"/>
              </a:solidFill>
              <a:effectLst/>
              <a:latin typeface="Times New Roman" panose="02020603050405020304" pitchFamily="18" charset="0"/>
              <a:ea typeface="Times New Roman" panose="02020603050405020304" pitchFamily="18" charset="0"/>
            </a:endParaRPr>
          </a:p>
          <a:p>
            <a:endParaRPr lang="en-US" sz="3200" dirty="0"/>
          </a:p>
        </p:txBody>
      </p:sp>
      <p:sp>
        <p:nvSpPr>
          <p:cNvPr id="8" name="Oval 7">
            <a:extLst>
              <a:ext uri="{FF2B5EF4-FFF2-40B4-BE49-F238E27FC236}">
                <a16:creationId xmlns:a16="http://schemas.microsoft.com/office/drawing/2014/main" xmlns="" id="{66BF78E9-7953-4380-BD87-06E564B0BFFF}"/>
              </a:ext>
            </a:extLst>
          </p:cNvPr>
          <p:cNvSpPr/>
          <p:nvPr/>
        </p:nvSpPr>
        <p:spPr>
          <a:xfrm>
            <a:off x="833377" y="1377387"/>
            <a:ext cx="3125165" cy="230832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61D963E-E8BB-4B72-BA8E-8BC07EADDB85}"/>
              </a:ext>
            </a:extLst>
          </p:cNvPr>
          <p:cNvSpPr txBox="1"/>
          <p:nvPr/>
        </p:nvSpPr>
        <p:spPr>
          <a:xfrm>
            <a:off x="671331" y="1931384"/>
            <a:ext cx="3449256" cy="1200329"/>
          </a:xfrm>
          <a:prstGeom prst="rect">
            <a:avLst/>
          </a:prstGeom>
          <a:noFill/>
        </p:spPr>
        <p:txBody>
          <a:bodyPr wrap="square" rtlCol="0">
            <a:spAutoFit/>
          </a:bodyPr>
          <a:lstStyle/>
          <a:p>
            <a:pPr algn="ctr"/>
            <a:r>
              <a:rPr lang="en-US" sz="3600" b="1" dirty="0">
                <a:solidFill>
                  <a:srgbClr val="FFFF00"/>
                </a:solidFill>
                <a:latin typeface="Times New Roman" panose="02020603050405020304" pitchFamily="18" charset="0"/>
                <a:cs typeface="Times New Roman" panose="02020603050405020304" pitchFamily="18" charset="0"/>
              </a:rPr>
              <a:t>HOẠT ĐỘNG NHÓM </a:t>
            </a:r>
          </a:p>
        </p:txBody>
      </p:sp>
    </p:spTree>
    <p:extLst>
      <p:ext uri="{BB962C8B-B14F-4D97-AF65-F5344CB8AC3E}">
        <p14:creationId xmlns:p14="http://schemas.microsoft.com/office/powerpoint/2010/main" val="2773456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9" y="-114029"/>
            <a:ext cx="9014811" cy="573872"/>
          </a:xfrm>
          <a:noFill/>
          <a:ln>
            <a:noFill/>
          </a:ln>
        </p:spPr>
        <p:style>
          <a:lnRef idx="1">
            <a:schemeClr val="dk1"/>
          </a:lnRef>
          <a:fillRef idx="2">
            <a:schemeClr val="dk1"/>
          </a:fillRef>
          <a:effectRef idx="1">
            <a:schemeClr val="dk1"/>
          </a:effectRef>
          <a:fontRef idx="minor">
            <a:schemeClr val="dk1"/>
          </a:fontRef>
        </p:style>
        <p:txBody>
          <a:bodyPr>
            <a:noAutofit/>
          </a:bodyPr>
          <a:lstStyle/>
          <a:p>
            <a:pPr algn="l"/>
            <a:r>
              <a:rPr lang="en-US" sz="3200" b="1" dirty="0">
                <a:solidFill>
                  <a:srgbClr val="FF0000"/>
                </a:solidFill>
                <a:latin typeface="Times New Roman" pitchFamily="18" charset="0"/>
                <a:cs typeface="Times New Roman" pitchFamily="18" charset="0"/>
              </a:rPr>
              <a:t/>
            </a:r>
            <a:br>
              <a:rPr lang="en-US" sz="3200" b="1" dirty="0">
                <a:solidFill>
                  <a:srgbClr val="FF0000"/>
                </a:solidFill>
                <a:latin typeface="Times New Roman" pitchFamily="18" charset="0"/>
                <a:cs typeface="Times New Roman" pitchFamily="18" charset="0"/>
              </a:rPr>
            </a:br>
            <a:r>
              <a:rPr lang="en-US" sz="3200" b="1" i="1" dirty="0">
                <a:solidFill>
                  <a:srgbClr val="FF0000"/>
                </a:solidFill>
                <a:latin typeface="Times New Roman" pitchFamily="18" charset="0"/>
                <a:cs typeface="Times New Roman" pitchFamily="18" charset="0"/>
              </a:rPr>
              <a:t>a. </a:t>
            </a:r>
            <a:r>
              <a:rPr lang="en-US" sz="3200" b="1" i="1" dirty="0" err="1">
                <a:solidFill>
                  <a:srgbClr val="FF0000"/>
                </a:solidFill>
                <a:latin typeface="Times New Roman" pitchFamily="18" charset="0"/>
                <a:cs typeface="Times New Roman" pitchFamily="18" charset="0"/>
              </a:rPr>
              <a:t>Vẻ</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đẹp</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hoa</a:t>
            </a:r>
            <a:endParaRPr lang="en-US" sz="3200" b="1" i="1" dirty="0">
              <a:solidFill>
                <a:srgbClr val="FF0000"/>
              </a:solidFill>
              <a:latin typeface="Times New Roman" pitchFamily="18" charset="0"/>
              <a:cs typeface="Times New Roman" pitchFamily="18" charset="0"/>
            </a:endParaRPr>
          </a:p>
        </p:txBody>
      </p:sp>
      <p:sp>
        <p:nvSpPr>
          <p:cNvPr id="5" name="Rounded Rectangle 4"/>
          <p:cNvSpPr/>
          <p:nvPr/>
        </p:nvSpPr>
        <p:spPr>
          <a:xfrm>
            <a:off x="50526" y="1695849"/>
            <a:ext cx="1752600" cy="246583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800" b="1" dirty="0">
                <a:solidFill>
                  <a:schemeClr val="tx1"/>
                </a:solidFill>
                <a:latin typeface="Times New Roman" pitchFamily="18" charset="0"/>
                <a:cs typeface="Times New Roman" pitchFamily="18" charset="0"/>
              </a:rPr>
              <a:t>TÀI VIẾT CHỮ</a:t>
            </a:r>
          </a:p>
        </p:txBody>
      </p:sp>
      <p:sp>
        <p:nvSpPr>
          <p:cNvPr id="6" name="Rounded Rectangle 5"/>
          <p:cNvSpPr/>
          <p:nvPr/>
        </p:nvSpPr>
        <p:spPr>
          <a:xfrm>
            <a:off x="2841931" y="3817247"/>
            <a:ext cx="5703170" cy="1390366"/>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vi-VN" sz="2800" b="1" dirty="0">
                <a:solidFill>
                  <a:schemeClr val="tx1"/>
                </a:solidFill>
                <a:latin typeface="Times New Roman" pitchFamily="18" charset="0"/>
                <a:cs typeface="Times New Roman" pitchFamily="18" charset="0"/>
              </a:rPr>
              <a:t>“Chữ thì quý thực. ...”, “nét chữ </a:t>
            </a:r>
            <a:r>
              <a:rPr lang="vi-VN" sz="2800" b="1" i="1" dirty="0">
                <a:solidFill>
                  <a:schemeClr val="tx1"/>
                </a:solidFill>
                <a:latin typeface="Times New Roman" pitchFamily="18" charset="0"/>
                <a:cs typeface="Times New Roman" pitchFamily="18" charset="0"/>
              </a:rPr>
              <a:t>vuông tươi tắn nói lên hoài bão tung hoành…”</a:t>
            </a:r>
          </a:p>
        </p:txBody>
      </p:sp>
      <p:sp>
        <p:nvSpPr>
          <p:cNvPr id="7" name="Rounded Rectangle 6"/>
          <p:cNvSpPr/>
          <p:nvPr/>
        </p:nvSpPr>
        <p:spPr>
          <a:xfrm>
            <a:off x="2695004" y="580312"/>
            <a:ext cx="5946056" cy="170297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vi-VN" sz="2800" b="1" dirty="0">
                <a:solidFill>
                  <a:schemeClr val="tx1"/>
                </a:solidFill>
                <a:latin typeface="Times New Roman" pitchFamily="18" charset="0"/>
                <a:cs typeface="Times New Roman" pitchFamily="18" charset="0"/>
              </a:rPr>
              <a:t>“</a:t>
            </a:r>
            <a:r>
              <a:rPr lang="vi-VN" sz="2800" b="1" i="1" dirty="0">
                <a:solidFill>
                  <a:schemeClr val="tx1"/>
                </a:solidFill>
                <a:latin typeface="Times New Roman" pitchFamily="18" charset="0"/>
                <a:cs typeface="Times New Roman" pitchFamily="18" charset="0"/>
              </a:rPr>
              <a:t>người mà vùng tỉnh Sơn ta vẫn khen cái tài viết chữ rất nhanh và rất đẹp “chữ ông Huấn đẹp lắm, vuông lắm”</a:t>
            </a:r>
          </a:p>
        </p:txBody>
      </p:sp>
      <p:cxnSp>
        <p:nvCxnSpPr>
          <p:cNvPr id="8" name="Shape 11"/>
          <p:cNvCxnSpPr>
            <a:cxnSpLocks/>
            <a:stCxn id="5" idx="0"/>
            <a:endCxn id="7" idx="1"/>
          </p:cNvCxnSpPr>
          <p:nvPr/>
        </p:nvCxnSpPr>
        <p:spPr>
          <a:xfrm rot="5400000" flipH="1" flipV="1">
            <a:off x="1678890" y="679735"/>
            <a:ext cx="264051" cy="176817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hape 16"/>
          <p:cNvCxnSpPr>
            <a:cxnSpLocks/>
            <a:stCxn id="5" idx="2"/>
            <a:endCxn id="6" idx="1"/>
          </p:cNvCxnSpPr>
          <p:nvPr/>
        </p:nvCxnSpPr>
        <p:spPr>
          <a:xfrm rot="16200000" flipH="1">
            <a:off x="1709005" y="3379503"/>
            <a:ext cx="350747" cy="1915105"/>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695004" y="2440538"/>
            <a:ext cx="5703170" cy="113807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vi-VN" sz="2800" b="1" i="1" dirty="0">
                <a:solidFill>
                  <a:schemeClr val="tx1"/>
                </a:solidFill>
                <a:latin typeface="Times New Roman" pitchFamily="18" charset="0"/>
                <a:cs typeface="Times New Roman" pitchFamily="18" charset="0"/>
              </a:rPr>
              <a:t>“Có được chữ ông Huấn ..là có một vật báu trên đời”. </a:t>
            </a:r>
            <a:endParaRPr lang="en-US" sz="2800" b="1" i="1" dirty="0">
              <a:solidFill>
                <a:schemeClr val="tx1"/>
              </a:solidFill>
              <a:latin typeface="Times New Roman" pitchFamily="18" charset="0"/>
              <a:cs typeface="Times New Roman" pitchFamily="18" charset="0"/>
            </a:endParaRPr>
          </a:p>
        </p:txBody>
      </p:sp>
      <p:cxnSp>
        <p:nvCxnSpPr>
          <p:cNvPr id="11" name="Straight Arrow Connector 10"/>
          <p:cNvCxnSpPr>
            <a:cxnSpLocks/>
            <a:endCxn id="10" idx="1"/>
          </p:cNvCxnSpPr>
          <p:nvPr/>
        </p:nvCxnSpPr>
        <p:spPr>
          <a:xfrm>
            <a:off x="1803126" y="3009577"/>
            <a:ext cx="89187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0459657" y="335666"/>
            <a:ext cx="1551584" cy="6277013"/>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lnSpc>
                <a:spcPct val="150000"/>
              </a:lnSpc>
              <a:defRPr/>
            </a:pPr>
            <a:r>
              <a:rPr lang="en-US" sz="2800" b="1" dirty="0">
                <a:solidFill>
                  <a:schemeClr val="tx1"/>
                </a:solidFill>
                <a:latin typeface="Times New Roman" pitchFamily="18" charset="0"/>
                <a:cs typeface="Times New Roman" pitchFamily="18" charset="0"/>
              </a:rPr>
              <a:t>VĂN VÕ SONG TOÀN, NGHỆ SĨ THƯ PHÁP</a:t>
            </a:r>
          </a:p>
        </p:txBody>
      </p:sp>
      <p:sp>
        <p:nvSpPr>
          <p:cNvPr id="13" name="Rounded Rectangle 12"/>
          <p:cNvSpPr/>
          <p:nvPr/>
        </p:nvSpPr>
        <p:spPr>
          <a:xfrm>
            <a:off x="2965378" y="5305674"/>
            <a:ext cx="4777308" cy="1193029"/>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vi-VN" sz="2800" b="1" i="1" dirty="0">
                <a:solidFill>
                  <a:schemeClr val="tx1"/>
                </a:solidFill>
                <a:latin typeface="Times New Roman" pitchFamily="18" charset="0"/>
                <a:cs typeface="Times New Roman" pitchFamily="18" charset="0"/>
              </a:rPr>
              <a:t>“Tài bẻ khóa vượt ngục”</a:t>
            </a:r>
          </a:p>
        </p:txBody>
      </p:sp>
      <p:sp>
        <p:nvSpPr>
          <p:cNvPr id="14" name="Rounded Rectangle 13"/>
          <p:cNvSpPr/>
          <p:nvPr/>
        </p:nvSpPr>
        <p:spPr>
          <a:xfrm>
            <a:off x="18844" y="5475410"/>
            <a:ext cx="1828800" cy="85355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800" b="1" dirty="0">
                <a:solidFill>
                  <a:schemeClr val="tx1"/>
                </a:solidFill>
                <a:latin typeface="Times New Roman" pitchFamily="18" charset="0"/>
                <a:cs typeface="Times New Roman" pitchFamily="18" charset="0"/>
              </a:rPr>
              <a:t>TÀI VÕ</a:t>
            </a:r>
          </a:p>
        </p:txBody>
      </p:sp>
      <p:cxnSp>
        <p:nvCxnSpPr>
          <p:cNvPr id="15" name="Straight Arrow Connector 14"/>
          <p:cNvCxnSpPr>
            <a:cxnSpLocks/>
            <a:stCxn id="14" idx="3"/>
            <a:endCxn id="13" idx="1"/>
          </p:cNvCxnSpPr>
          <p:nvPr/>
        </p:nvCxnSpPr>
        <p:spPr>
          <a:xfrm>
            <a:off x="1847644" y="5902189"/>
            <a:ext cx="111773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7" idx="3"/>
            <a:endCxn id="12" idx="1"/>
          </p:cNvCxnSpPr>
          <p:nvPr/>
        </p:nvCxnSpPr>
        <p:spPr>
          <a:xfrm>
            <a:off x="8641060" y="1431798"/>
            <a:ext cx="1818597" cy="20423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10" idx="3"/>
            <a:endCxn id="12" idx="1"/>
          </p:cNvCxnSpPr>
          <p:nvPr/>
        </p:nvCxnSpPr>
        <p:spPr>
          <a:xfrm>
            <a:off x="8398174" y="3009577"/>
            <a:ext cx="2061483" cy="4645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6" idx="3"/>
            <a:endCxn id="12" idx="1"/>
          </p:cNvCxnSpPr>
          <p:nvPr/>
        </p:nvCxnSpPr>
        <p:spPr>
          <a:xfrm flipV="1">
            <a:off x="8545101" y="3474173"/>
            <a:ext cx="1914556" cy="103825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13" idx="3"/>
            <a:endCxn id="12" idx="1"/>
          </p:cNvCxnSpPr>
          <p:nvPr/>
        </p:nvCxnSpPr>
        <p:spPr>
          <a:xfrm flipV="1">
            <a:off x="7742686" y="3474173"/>
            <a:ext cx="2716971" cy="24280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8369171" y="1621926"/>
            <a:ext cx="3353168" cy="23465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Times New Roman" pitchFamily="18" charset="0"/>
                <a:cs typeface="Times New Roman" pitchFamily="18" charset="0"/>
              </a:rPr>
              <a:t>→ </a:t>
            </a:r>
            <a:r>
              <a:rPr lang="vi-VN" sz="2800" b="1" dirty="0">
                <a:latin typeface="Times New Roman" pitchFamily="18" charset="0"/>
                <a:cs typeface="Times New Roman" pitchFamily="18" charset="0"/>
              </a:rPr>
              <a:t>sở nguyện và</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hành động bấtchấp nguy hiểm của Viên quản ngục</a:t>
            </a:r>
          </a:p>
        </p:txBody>
      </p:sp>
      <p:sp>
        <p:nvSpPr>
          <p:cNvPr id="80" name="Oval 79"/>
          <p:cNvSpPr/>
          <p:nvPr/>
        </p:nvSpPr>
        <p:spPr>
          <a:xfrm>
            <a:off x="8398174" y="4043211"/>
            <a:ext cx="2294679" cy="146265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t>→</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Huấn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tự</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thức</a:t>
            </a:r>
            <a:endParaRPr lang="en-US" sz="2800" b="1" dirty="0">
              <a:latin typeface="Times New Roman" pitchFamily="18" charset="0"/>
              <a:cs typeface="Times New Roman" pitchFamily="18" charset="0"/>
            </a:endParaRPr>
          </a:p>
        </p:txBody>
      </p:sp>
      <p:sp>
        <p:nvSpPr>
          <p:cNvPr id="81" name="Oval 80"/>
          <p:cNvSpPr/>
          <p:nvPr/>
        </p:nvSpPr>
        <p:spPr>
          <a:xfrm>
            <a:off x="7982604" y="110362"/>
            <a:ext cx="3353168" cy="1425256"/>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b="1" dirty="0">
                <a:latin typeface="Times New Roman" pitchFamily="18" charset="0"/>
                <a:cs typeface="Times New Roman" pitchFamily="18" charset="0"/>
              </a:rPr>
              <a:t>→ miêu tả gián tiếp qua lời đồn</a:t>
            </a:r>
          </a:p>
        </p:txBody>
      </p:sp>
      <p:sp>
        <p:nvSpPr>
          <p:cNvPr id="86" name="Rectangle 85">
            <a:extLst>
              <a:ext uri="{FF2B5EF4-FFF2-40B4-BE49-F238E27FC236}">
                <a16:creationId xmlns:a16="http://schemas.microsoft.com/office/drawing/2014/main" xmlns="" id="{B4144CD7-1760-4E20-BC5D-1878555DEB68}"/>
              </a:ext>
            </a:extLst>
          </p:cNvPr>
          <p:cNvSpPr/>
          <p:nvPr/>
        </p:nvSpPr>
        <p:spPr>
          <a:xfrm>
            <a:off x="2048719" y="560952"/>
            <a:ext cx="9962522" cy="62770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xmlns="" id="{332B6ABE-9FA5-4A57-A053-AAF2800BF27A}"/>
              </a:ext>
            </a:extLst>
          </p:cNvPr>
          <p:cNvSpPr txBox="1"/>
          <p:nvPr/>
        </p:nvSpPr>
        <p:spPr>
          <a:xfrm>
            <a:off x="2830983" y="2015471"/>
            <a:ext cx="8755275" cy="3046988"/>
          </a:xfrm>
          <a:prstGeom prst="rect">
            <a:avLst/>
          </a:prstGeom>
          <a:noFill/>
        </p:spPr>
        <p:txBody>
          <a:bodyPr wrap="square" rtlCol="0">
            <a:spAutoFit/>
          </a:bodyPr>
          <a:lstStyle/>
          <a:p>
            <a:pPr marL="36195" marR="0" algn="just">
              <a:spcBef>
                <a:spcPts val="0"/>
              </a:spcBef>
              <a:spcAft>
                <a:spcPts val="0"/>
              </a:spcAft>
            </a:pPr>
            <a:r>
              <a:rPr lang="nl-NL" sz="3200" b="1" i="1" dirty="0">
                <a:effectLst/>
                <a:latin typeface="Times New Roman" panose="02020603050405020304" pitchFamily="18" charset="0"/>
                <a:ea typeface="Times New Roman" panose="02020603050405020304" pitchFamily="18" charset="0"/>
              </a:rPr>
              <a:t>- Ca ngợi tài của Huấn Cao, nhà văn thể hiện quan niệm và tư tưởng nghệ thuật của mình:</a:t>
            </a:r>
            <a:endParaRPr lang="en-US" sz="3200" b="1" i="1" dirty="0">
              <a:effectLst/>
              <a:latin typeface="Times New Roman" panose="02020603050405020304" pitchFamily="18" charset="0"/>
              <a:ea typeface="Times New Roman" panose="02020603050405020304" pitchFamily="18" charset="0"/>
            </a:endParaRPr>
          </a:p>
          <a:p>
            <a:pPr marL="36195" marR="0" algn="just">
              <a:spcBef>
                <a:spcPts val="0"/>
              </a:spcBef>
              <a:spcAft>
                <a:spcPts val="0"/>
              </a:spcAft>
            </a:pPr>
            <a:r>
              <a:rPr lang="nl-NL" sz="3200" b="1" i="1" dirty="0">
                <a:effectLst/>
                <a:latin typeface="Times New Roman" panose="02020603050405020304" pitchFamily="18" charset="0"/>
                <a:ea typeface="Times New Roman" panose="02020603050405020304" pitchFamily="18" charset="0"/>
              </a:rPr>
              <a:t>+  Kính trọng, ngưỡng mộ người tài, </a:t>
            </a:r>
            <a:endParaRPr lang="en-US" sz="3200" b="1"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nl-NL" sz="3200" b="1" i="1" dirty="0">
                <a:effectLst/>
                <a:latin typeface="Times New Roman" panose="02020603050405020304" pitchFamily="18" charset="0"/>
                <a:ea typeface="Times New Roman" panose="02020603050405020304" pitchFamily="18" charset="0"/>
              </a:rPr>
              <a:t>+ Trân trọng nghệ thuật thư pháp cổ truyền của dân tộc.</a:t>
            </a:r>
            <a:endParaRPr lang="en-US" sz="3200" b="1" i="1" dirty="0">
              <a:effectLst/>
              <a:latin typeface="Times New Roman" panose="02020603050405020304" pitchFamily="18" charset="0"/>
              <a:ea typeface="Times New Roman" panose="02020603050405020304" pitchFamily="18" charset="0"/>
            </a:endParaRPr>
          </a:p>
          <a:p>
            <a:endParaRPr lang="en-US" sz="3200" b="1" i="1" dirty="0"/>
          </a:p>
        </p:txBody>
      </p:sp>
    </p:spTree>
    <p:extLst>
      <p:ext uri="{BB962C8B-B14F-4D97-AF65-F5344CB8AC3E}">
        <p14:creationId xmlns:p14="http://schemas.microsoft.com/office/powerpoint/2010/main" val="478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500" fill="hold"/>
                                        <p:tgtEl>
                                          <p:spTgt spid="81"/>
                                        </p:tgtEl>
                                        <p:attrNameLst>
                                          <p:attrName>ppt_x</p:attrName>
                                        </p:attrNameLst>
                                      </p:cBhvr>
                                      <p:tavLst>
                                        <p:tav tm="0">
                                          <p:val>
                                            <p:strVal val="#ppt_x"/>
                                          </p:val>
                                        </p:tav>
                                        <p:tav tm="100000">
                                          <p:val>
                                            <p:strVal val="#ppt_x"/>
                                          </p:val>
                                        </p:tav>
                                      </p:tavLst>
                                    </p:anim>
                                    <p:anim calcmode="lin" valueType="num">
                                      <p:cBhvr additive="base">
                                        <p:cTn id="2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0"/>
                                        </p:tgtEl>
                                        <p:attrNameLst>
                                          <p:attrName>style.visibility</p:attrName>
                                        </p:attrNameLst>
                                      </p:cBhvr>
                                      <p:to>
                                        <p:strVal val="visible"/>
                                      </p:to>
                                    </p:set>
                                    <p:anim calcmode="lin" valueType="num">
                                      <p:cBhvr additive="base">
                                        <p:cTn id="69" dur="500" fill="hold"/>
                                        <p:tgtEl>
                                          <p:spTgt spid="80"/>
                                        </p:tgtEl>
                                        <p:attrNameLst>
                                          <p:attrName>ppt_x</p:attrName>
                                        </p:attrNameLst>
                                      </p:cBhvr>
                                      <p:tavLst>
                                        <p:tav tm="0">
                                          <p:val>
                                            <p:strVal val="#ppt_x"/>
                                          </p:val>
                                        </p:tav>
                                        <p:tav tm="100000">
                                          <p:val>
                                            <p:strVal val="#ppt_x"/>
                                          </p:val>
                                        </p:tav>
                                      </p:tavLst>
                                    </p:anim>
                                    <p:anim calcmode="lin" valueType="num">
                                      <p:cBhvr additive="base">
                                        <p:cTn id="7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8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ppt_x"/>
                                          </p:val>
                                        </p:tav>
                                        <p:tav tm="100000">
                                          <p:val>
                                            <p:strVal val="#ppt_x"/>
                                          </p:val>
                                        </p:tav>
                                      </p:tavLst>
                                    </p:anim>
                                    <p:anim calcmode="lin" valueType="num">
                                      <p:cBhvr additive="base">
                                        <p:cTn id="9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ppt_x"/>
                                          </p:val>
                                        </p:tav>
                                        <p:tav tm="100000">
                                          <p:val>
                                            <p:strVal val="#ppt_x"/>
                                          </p:val>
                                        </p:tav>
                                      </p:tavLst>
                                    </p:anim>
                                    <p:anim calcmode="lin" valueType="num">
                                      <p:cBhvr additive="base">
                                        <p:cTn id="10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additive="base">
                                        <p:cTn id="109" dur="500" fill="hold"/>
                                        <p:tgtEl>
                                          <p:spTgt spid="18"/>
                                        </p:tgtEl>
                                        <p:attrNameLst>
                                          <p:attrName>ppt_x</p:attrName>
                                        </p:attrNameLst>
                                      </p:cBhvr>
                                      <p:tavLst>
                                        <p:tav tm="0">
                                          <p:val>
                                            <p:strVal val="#ppt_x"/>
                                          </p:val>
                                        </p:tav>
                                        <p:tav tm="100000">
                                          <p:val>
                                            <p:strVal val="#ppt_x"/>
                                          </p:val>
                                        </p:tav>
                                      </p:tavLst>
                                    </p:anim>
                                    <p:anim calcmode="lin" valueType="num">
                                      <p:cBhvr additive="base">
                                        <p:cTn id="1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additive="base">
                                        <p:cTn id="115" dur="500" fill="hold"/>
                                        <p:tgtEl>
                                          <p:spTgt spid="19"/>
                                        </p:tgtEl>
                                        <p:attrNameLst>
                                          <p:attrName>ppt_x</p:attrName>
                                        </p:attrNameLst>
                                      </p:cBhvr>
                                      <p:tavLst>
                                        <p:tav tm="0">
                                          <p:val>
                                            <p:strVal val="#ppt_x"/>
                                          </p:val>
                                        </p:tav>
                                        <p:tav tm="100000">
                                          <p:val>
                                            <p:strVal val="#ppt_x"/>
                                          </p:val>
                                        </p:tav>
                                      </p:tavLst>
                                    </p:anim>
                                    <p:anim calcmode="lin" valueType="num">
                                      <p:cBhvr additive="base">
                                        <p:cTn id="1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2"/>
                                        </p:tgtEl>
                                        <p:attrNameLst>
                                          <p:attrName>style.visibility</p:attrName>
                                        </p:attrNameLst>
                                      </p:cBhvr>
                                      <p:to>
                                        <p:strVal val="visible"/>
                                      </p:to>
                                    </p:set>
                                    <p:anim calcmode="lin" valueType="num">
                                      <p:cBhvr additive="base">
                                        <p:cTn id="121" dur="500" fill="hold"/>
                                        <p:tgtEl>
                                          <p:spTgt spid="12"/>
                                        </p:tgtEl>
                                        <p:attrNameLst>
                                          <p:attrName>ppt_x</p:attrName>
                                        </p:attrNameLst>
                                      </p:cBhvr>
                                      <p:tavLst>
                                        <p:tav tm="0">
                                          <p:val>
                                            <p:strVal val="#ppt_x"/>
                                          </p:val>
                                        </p:tav>
                                        <p:tav tm="100000">
                                          <p:val>
                                            <p:strVal val="#ppt_x"/>
                                          </p:val>
                                        </p:tav>
                                      </p:tavLst>
                                    </p:anim>
                                    <p:anim calcmode="lin" valueType="num">
                                      <p:cBhvr additive="base">
                                        <p:cTn id="1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barn(inVertical)">
                                      <p:cBhvr>
                                        <p:cTn id="127" dur="500"/>
                                        <p:tgtEl>
                                          <p:spTgt spid="86"/>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87"/>
                                        </p:tgtEl>
                                        <p:attrNameLst>
                                          <p:attrName>style.visibility</p:attrName>
                                        </p:attrNameLst>
                                      </p:cBhvr>
                                      <p:to>
                                        <p:strVal val="visible"/>
                                      </p:to>
                                    </p:set>
                                    <p:animEffect transition="in" filter="barn(inVertical)">
                                      <p:cBhvr>
                                        <p:cTn id="13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2" grpId="0" animBg="1"/>
      <p:bldP spid="13" grpId="0" animBg="1"/>
      <p:bldP spid="14" grpId="0" animBg="1"/>
      <p:bldP spid="79" grpId="0" animBg="1"/>
      <p:bldP spid="79" grpId="1" animBg="1"/>
      <p:bldP spid="80" grpId="0" animBg="1"/>
      <p:bldP spid="80" grpId="1" animBg="1"/>
      <p:bldP spid="81" grpId="0" animBg="1"/>
      <p:bldP spid="81" grpId="1" animBg="1"/>
      <p:bldP spid="86" grpId="0" animBg="1"/>
      <p:bldP spid="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rPr>
              <a:t>Câu</a:t>
            </a:r>
            <a:r>
              <a:rPr lang="en-US" sz="3200" b="1" dirty="0">
                <a:solidFill>
                  <a:prstClr val="white"/>
                </a:solidFill>
              </a:rPr>
              <a:t> </a:t>
            </a:r>
            <a:r>
              <a:rPr lang="en-US" sz="3200" b="1" dirty="0" err="1">
                <a:solidFill>
                  <a:prstClr val="white"/>
                </a:solidFill>
              </a:rPr>
              <a:t>hỏi</a:t>
            </a:r>
            <a:r>
              <a:rPr lang="en-US" sz="3200" b="1" dirty="0">
                <a:solidFill>
                  <a:prstClr val="white"/>
                </a:solidFill>
              </a:rPr>
              <a:t> 1:</a:t>
            </a:r>
          </a:p>
          <a:p>
            <a:pPr algn="ctr"/>
            <a:r>
              <a:rPr lang="en-US" sz="3200" b="1" i="1" dirty="0" err="1">
                <a:solidFill>
                  <a:schemeClr val="bg1"/>
                </a:solidFill>
                <a:latin typeface="Times New Roman" panose="02020603050405020304" pitchFamily="18" charset="0"/>
                <a:cs typeface="Times New Roman" panose="02020603050405020304" pitchFamily="18" charset="0"/>
              </a:rPr>
              <a:t>Nguyễn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Tuân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sinh</a:t>
            </a:r>
            <a:r>
              <a:rPr lang="en-US" sz="3200" b="1" i="1" dirty="0">
                <a:solidFill>
                  <a:schemeClr val="bg1"/>
                </a:solidFill>
                <a:latin typeface="Times New Roman" panose="02020603050405020304" pitchFamily="18" charset="0"/>
                <a:cs typeface="Times New Roman" panose="02020603050405020304" pitchFamily="18" charset="0"/>
              </a:rPr>
              <a:t> ra </a:t>
            </a:r>
            <a:r>
              <a:rPr lang="en-US" sz="3200" b="1" i="1" dirty="0" err="1">
                <a:solidFill>
                  <a:schemeClr val="bg1"/>
                </a:solidFill>
                <a:latin typeface="Times New Roman" panose="02020603050405020304" pitchFamily="18" charset="0"/>
                <a:cs typeface="Times New Roman" panose="02020603050405020304" pitchFamily="18" charset="0"/>
              </a:rPr>
              <a:t>trong</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một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gia</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đình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nhà</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nho</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khi</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Hán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học</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đã</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tàn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Đúng</a:t>
            </a:r>
            <a:r>
              <a:rPr lang="en-US" sz="3200" b="1" i="1" dirty="0">
                <a:solidFill>
                  <a:schemeClr val="bg1"/>
                </a:solidFill>
                <a:latin typeface="Times New Roman" panose="02020603050405020304" pitchFamily="18" charset="0"/>
                <a:cs typeface="Times New Roman" panose="02020603050405020304" pitchFamily="18" charset="0"/>
              </a:rPr>
              <a:t> hay </a:t>
            </a:r>
            <a:r>
              <a:rPr lang="en-US" sz="3200" b="1" i="1" dirty="0" err="1">
                <a:solidFill>
                  <a:schemeClr val="bg1"/>
                </a:solidFill>
                <a:latin typeface="Times New Roman" panose="02020603050405020304" pitchFamily="18" charset="0"/>
                <a:cs typeface="Times New Roman" panose="02020603050405020304" pitchFamily="18" charset="0"/>
              </a:rPr>
              <a:t>sai</a:t>
            </a:r>
            <a:r>
              <a:rPr lang="en-US" sz="3200" b="1" i="1" dirty="0">
                <a:solidFill>
                  <a:schemeClr val="bg1"/>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Nguyễn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Tuân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sinh</a:t>
            </a:r>
            <a:r>
              <a:rPr lang="en-US" sz="3200" b="1" dirty="0">
                <a:solidFill>
                  <a:schemeClr val="bg1"/>
                </a:solidFill>
                <a:latin typeface="Times New Roman" panose="02020603050405020304" pitchFamily="18" charset="0"/>
                <a:cs typeface="Times New Roman" panose="02020603050405020304" pitchFamily="18" charset="0"/>
              </a:rPr>
              <a:t> ra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đình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tàn</a:t>
            </a:r>
            <a:endParaRPr lang="en-US" sz="32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descr="nt6.gif">
            <a:extLst>
              <a:ext uri="{FF2B5EF4-FFF2-40B4-BE49-F238E27FC236}">
                <a16:creationId xmlns:a16="http://schemas.microsoft.com/office/drawing/2014/main" xmlns="" id="{569FCF78-7795-458E-99BA-F19FD99B3F9A}"/>
              </a:ext>
            </a:extLst>
          </p:cNvPr>
          <p:cNvPicPr>
            <a:picLocks noChangeAspect="1"/>
          </p:cNvPicPr>
          <p:nvPr/>
        </p:nvPicPr>
        <p:blipFill>
          <a:blip r:embed="rId6"/>
          <a:stretch>
            <a:fillRect/>
          </a:stretch>
        </p:blipFill>
        <p:spPr>
          <a:xfrm>
            <a:off x="496025" y="5254311"/>
            <a:ext cx="3206044" cy="135255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41" y="460991"/>
            <a:ext cx="496855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9" y="2924944"/>
            <a:ext cx="343217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03980" y="964466"/>
            <a:ext cx="6488020" cy="1384995"/>
          </a:xfrm>
          <a:prstGeom prst="rect">
            <a:avLst/>
          </a:prstGeom>
          <a:noFill/>
        </p:spPr>
        <p:txBody>
          <a:bodyPr wrap="square" rtlCol="0">
            <a:spAutoFit/>
          </a:bodyPr>
          <a:lstStyle/>
          <a:p>
            <a:r>
              <a:rPr lang="en-US" sz="2800" i="1" dirty="0" err="1">
                <a:latin typeface="Times New Roman" pitchFamily="18" charset="0"/>
                <a:cs typeface="Times New Roman" pitchFamily="18" charset="0"/>
              </a:rPr>
              <a:t>Vẻ</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đẹp</a:t>
            </a:r>
            <a:r>
              <a:rPr lang="en-US" sz="2800" i="1"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tài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nghệ</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thuật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thư</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pháp</a:t>
            </a:r>
            <a:r>
              <a:rPr lang="en-US" sz="2800" b="1" i="1" dirty="0">
                <a:solidFill>
                  <a:srgbClr val="FF0000"/>
                </a:solidFill>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Huấn</a:t>
            </a:r>
            <a:r>
              <a:rPr lang="en-US" sz="2800" i="1" dirty="0">
                <a:latin typeface="Times New Roman" pitchFamily="18" charset="0"/>
                <a:cs typeface="Times New Roman" pitchFamily="18" charset="0"/>
              </a:rPr>
              <a:t> Cao </a:t>
            </a:r>
            <a:r>
              <a:rPr lang="en-US" sz="2800" i="1" dirty="0" err="1">
                <a:latin typeface="Times New Roman" pitchFamily="18" charset="0"/>
                <a:cs typeface="Times New Roman" pitchFamily="18" charset="0"/>
              </a:rPr>
              <a:t>làm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liên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tưởng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nào</a:t>
            </a:r>
            <a:r>
              <a:rPr lang="en-US" sz="2800" i="1" dirty="0">
                <a:latin typeface="Times New Roman" pitchFamily="18" charset="0"/>
                <a:cs typeface="Times New Roman" pitchFamily="18" charset="0"/>
              </a:rPr>
              <a:t>?</a:t>
            </a: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7101" y="3393707"/>
            <a:ext cx="4000699" cy="300330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6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949207" y="2245616"/>
            <a:ext cx="7616059" cy="1953868"/>
          </a:xfrm>
          <a:prstGeom prst="rect">
            <a:avLst/>
          </a:prstGeom>
        </p:spPr>
        <p:txBody>
          <a:bodyPr wrap="square">
            <a:spAutoFit/>
          </a:bodyPr>
          <a:lstStyle/>
          <a:p>
            <a:pPr marL="285693" indent="-285693" algn="just">
              <a:lnSpc>
                <a:spcPct val="150000"/>
              </a:lnSpc>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Trước câu nói của tên lính áp giải: không thèm để ý, không thèm chấp.</a:t>
            </a:r>
            <a:endParaRPr lang="en-US" sz="2800" b="1" dirty="0">
              <a:latin typeface="Times New Roman" panose="02020603050405020304" pitchFamily="18" charset="0"/>
              <a:cs typeface="Times New Roman" panose="02020603050405020304" pitchFamily="18" charset="0"/>
            </a:endParaRPr>
          </a:p>
          <a:p>
            <a:pPr marL="285693" indent="-285693" algn="just">
              <a:lnSpc>
                <a:spcPct val="150000"/>
              </a:lnSpc>
              <a:buFont typeface="Wingdings" panose="05000000000000000000" pitchFamily="2" charset="2"/>
              <a:buChar char="§"/>
              <a:defRPr/>
            </a:pP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grpSp>
        <p:nvGrpSpPr>
          <p:cNvPr id="17" name="Group 16"/>
          <p:cNvGrpSpPr/>
          <p:nvPr/>
        </p:nvGrpSpPr>
        <p:grpSpPr>
          <a:xfrm>
            <a:off x="739993" y="855579"/>
            <a:ext cx="10078509" cy="954107"/>
            <a:chOff x="9404666" y="5321231"/>
            <a:chExt cx="11043538" cy="1652191"/>
          </a:xfrm>
        </p:grpSpPr>
        <p:sp>
          <p:nvSpPr>
            <p:cNvPr id="18" name="Rectangle 17"/>
            <p:cNvSpPr/>
            <p:nvPr/>
          </p:nvSpPr>
          <p:spPr>
            <a:xfrm>
              <a:off x="9748645" y="5321231"/>
              <a:ext cx="10699559" cy="1652191"/>
            </a:xfrm>
            <a:prstGeom prst="rect">
              <a:avLst/>
            </a:prstGeom>
          </p:spPr>
          <p:txBody>
            <a:bodyPr wrap="square">
              <a:spAutoFit/>
            </a:bodyPr>
            <a:lstStyle/>
            <a:p>
              <a:pPr marL="36195" marR="0" algn="just">
                <a:spcBef>
                  <a:spcPts val="0"/>
                </a:spcBef>
                <a:spcAft>
                  <a:spcPts val="0"/>
                </a:spcAft>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Là thủ lĩnh của phong trào khởi nghĩa chống lại triều đình.</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Oval 18"/>
            <p:cNvSpPr/>
            <p:nvPr/>
          </p:nvSpPr>
          <p:spPr>
            <a:xfrm>
              <a:off x="9404666" y="5486400"/>
              <a:ext cx="222149" cy="26123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Times New Roman" panose="02020603050405020304" pitchFamily="18" charset="0"/>
                <a:cs typeface="Times New Roman" panose="02020603050405020304" pitchFamily="18" charset="0"/>
              </a:endParaRPr>
            </a:p>
          </p:txBody>
        </p:sp>
      </p:grpSp>
      <p:pic>
        <p:nvPicPr>
          <p:cNvPr id="20" name="Picture 2" descr="D:\ISS\mon hoc\Văn\Lop 12\V_12_VHVN_09_CoLan_ChuNguoiTuTu_Phan 1.pptx\links\Untitled-1.png"/>
          <p:cNvPicPr>
            <a:picLocks noChangeAspect="1" noChangeArrowheads="1"/>
          </p:cNvPicPr>
          <p:nvPr/>
        </p:nvPicPr>
        <p:blipFill rotWithShape="1">
          <a:blip r:embed="rId3">
            <a:extLst>
              <a:ext uri="{28A0092B-C50C-407E-A947-70E740481C1C}">
                <a14:useLocalDpi xmlns:a14="http://schemas.microsoft.com/office/drawing/2010/main" val="0"/>
              </a:ext>
            </a:extLst>
          </a:blip>
          <a:srcRect l="33184" t="9597" r="-2709" b="1206"/>
          <a:stretch/>
        </p:blipFill>
        <p:spPr bwMode="auto">
          <a:xfrm>
            <a:off x="5053862" y="-243453"/>
            <a:ext cx="7464380" cy="6806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1F631D7-D362-4B94-81B5-EFCFD5DE0D53}"/>
              </a:ext>
            </a:extLst>
          </p:cNvPr>
          <p:cNvSpPr txBox="1"/>
          <p:nvPr/>
        </p:nvSpPr>
        <p:spPr>
          <a:xfrm>
            <a:off x="219919" y="138896"/>
            <a:ext cx="9977377" cy="584775"/>
          </a:xfrm>
          <a:prstGeom prst="rect">
            <a:avLst/>
          </a:prstGeom>
          <a:noFill/>
        </p:spPr>
        <p:txBody>
          <a:bodyPr wrap="square" rtlCol="0">
            <a:spAutoFit/>
          </a:bodyPr>
          <a:lstStyle/>
          <a:p>
            <a:r>
              <a:rPr lang="nl-NL" sz="3200" b="1" i="1" dirty="0">
                <a:solidFill>
                  <a:srgbClr val="FF0000"/>
                </a:solidFill>
                <a:effectLst/>
                <a:latin typeface="Times New Roman" panose="02020603050405020304" pitchFamily="18" charset="0"/>
                <a:ea typeface="Times New Roman" panose="02020603050405020304" pitchFamily="18" charset="0"/>
              </a:rPr>
              <a:t>b. Một con người có khí phách hiên ngang bất khuất: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grpSp>
        <p:nvGrpSpPr>
          <p:cNvPr id="22" name="Group 21">
            <a:extLst>
              <a:ext uri="{FF2B5EF4-FFF2-40B4-BE49-F238E27FC236}">
                <a16:creationId xmlns:a16="http://schemas.microsoft.com/office/drawing/2014/main" xmlns="" id="{37B67E69-C372-42BF-9F49-FF2A1893508B}"/>
              </a:ext>
            </a:extLst>
          </p:cNvPr>
          <p:cNvGrpSpPr/>
          <p:nvPr/>
        </p:nvGrpSpPr>
        <p:grpSpPr>
          <a:xfrm>
            <a:off x="729036" y="1504705"/>
            <a:ext cx="7177091" cy="555605"/>
            <a:chOff x="9404666" y="5486400"/>
            <a:chExt cx="11199927" cy="962120"/>
          </a:xfrm>
        </p:grpSpPr>
        <p:sp>
          <p:nvSpPr>
            <p:cNvPr id="23" name="Rectangle 22">
              <a:extLst>
                <a:ext uri="{FF2B5EF4-FFF2-40B4-BE49-F238E27FC236}">
                  <a16:creationId xmlns:a16="http://schemas.microsoft.com/office/drawing/2014/main" xmlns="" id="{47B66EE0-A3B0-4EB1-8282-1FDB74CAE286}"/>
                </a:ext>
              </a:extLst>
            </p:cNvPr>
            <p:cNvSpPr/>
            <p:nvPr/>
          </p:nvSpPr>
          <p:spPr>
            <a:xfrm>
              <a:off x="9905034" y="5542480"/>
              <a:ext cx="10699559" cy="906040"/>
            </a:xfrm>
            <a:prstGeom prst="rect">
              <a:avLst/>
            </a:prstGeom>
          </p:spPr>
          <p:txBody>
            <a:bodyPr wrap="square">
              <a:spAutoFit/>
            </a:bodyPr>
            <a:lstStyle/>
            <a:p>
              <a:pPr marL="36195" marR="0" algn="just">
                <a:spcBef>
                  <a:spcPts val="0"/>
                </a:spcBef>
                <a:spcAft>
                  <a:spcPts val="0"/>
                </a:spcAft>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Ngay khi đặt chân vào nhà ngục:</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xmlns="" id="{D2320B77-5AE9-448A-8575-D210DE287B10}"/>
                </a:ext>
              </a:extLst>
            </p:cNvPr>
            <p:cNvSpPr/>
            <p:nvPr/>
          </p:nvSpPr>
          <p:spPr>
            <a:xfrm>
              <a:off x="9404666" y="5486400"/>
              <a:ext cx="333472" cy="26123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chemeClr val="tx1"/>
                </a:solidFill>
                <a:latin typeface="Times New Roman" panose="02020603050405020304" pitchFamily="18" charset="0"/>
                <a:cs typeface="Times New Roman" panose="02020603050405020304" pitchFamily="18" charset="0"/>
              </a:endParaRPr>
            </a:p>
          </p:txBody>
        </p:sp>
      </p:grpSp>
      <p:sp>
        <p:nvSpPr>
          <p:cNvPr id="28" name="Rectangle 27">
            <a:extLst>
              <a:ext uri="{FF2B5EF4-FFF2-40B4-BE49-F238E27FC236}">
                <a16:creationId xmlns:a16="http://schemas.microsoft.com/office/drawing/2014/main" xmlns="" id="{B970F87E-6023-4416-A88B-34534A519B4F}"/>
              </a:ext>
            </a:extLst>
          </p:cNvPr>
          <p:cNvSpPr/>
          <p:nvPr/>
        </p:nvSpPr>
        <p:spPr>
          <a:xfrm>
            <a:off x="1023717" y="3736610"/>
            <a:ext cx="8322115" cy="1738425"/>
          </a:xfrm>
          <a:prstGeom prst="rect">
            <a:avLst/>
          </a:prstGeom>
        </p:spPr>
        <p:txBody>
          <a:bodyPr wrap="square">
            <a:spAutoFit/>
          </a:bodyPr>
          <a:lstStyle/>
          <a:p>
            <a:pPr marL="285693" indent="-285693" algn="just">
              <a:lnSpc>
                <a:spcPct val="150000"/>
              </a:lnSpc>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Thản nhiên rũ rệp trên thang gông:</a:t>
            </a:r>
            <a:endParaRPr lang="en-US" sz="2800" b="1" dirty="0">
              <a:latin typeface="Times New Roman" panose="02020603050405020304" pitchFamily="18" charset="0"/>
              <a:cs typeface="Times New Roman" panose="02020603050405020304" pitchFamily="18" charset="0"/>
            </a:endParaRPr>
          </a:p>
          <a:p>
            <a:r>
              <a:rPr lang="nl-NL" sz="2800" b="1" i="1" dirty="0">
                <a:latin typeface="Times New Roman" panose="02020603050405020304" pitchFamily="18" charset="0"/>
                <a:cs typeface="Times New Roman" panose="02020603050405020304" pitchFamily="18" charset="0"/>
              </a:rPr>
              <a:t>“Huấn Cao lạnh lùng … nâu đen”</a:t>
            </a:r>
            <a:endParaRPr lang="en-US" sz="2800" b="1" dirty="0">
              <a:latin typeface="Times New Roman" panose="02020603050405020304" pitchFamily="18" charset="0"/>
              <a:cs typeface="Times New Roman" panose="02020603050405020304" pitchFamily="18" charset="0"/>
            </a:endParaRPr>
          </a:p>
          <a:p>
            <a:pPr marL="285693" indent="-285693" algn="just">
              <a:lnSpc>
                <a:spcPct val="150000"/>
              </a:lnSpc>
              <a:buFont typeface="Wingdings" panose="05000000000000000000" pitchFamily="2" charset="2"/>
              <a:buChar char="§"/>
              <a:defRPr/>
            </a:pP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grpSp>
        <p:nvGrpSpPr>
          <p:cNvPr id="29" name="Group 28">
            <a:extLst>
              <a:ext uri="{FF2B5EF4-FFF2-40B4-BE49-F238E27FC236}">
                <a16:creationId xmlns:a16="http://schemas.microsoft.com/office/drawing/2014/main" xmlns="" id="{D3F2CE2B-B754-4061-8205-12DD5E9F2D51}"/>
              </a:ext>
            </a:extLst>
          </p:cNvPr>
          <p:cNvGrpSpPr/>
          <p:nvPr/>
        </p:nvGrpSpPr>
        <p:grpSpPr>
          <a:xfrm>
            <a:off x="683609" y="5320910"/>
            <a:ext cx="6952381" cy="1060858"/>
            <a:chOff x="4618614" y="10502724"/>
            <a:chExt cx="13748882" cy="2517942"/>
          </a:xfrm>
        </p:grpSpPr>
        <p:sp>
          <p:nvSpPr>
            <p:cNvPr id="30" name="Rectangle 29">
              <a:extLst>
                <a:ext uri="{FF2B5EF4-FFF2-40B4-BE49-F238E27FC236}">
                  <a16:creationId xmlns:a16="http://schemas.microsoft.com/office/drawing/2014/main" xmlns="" id="{C973CBC6-FA4A-4630-BC7E-9B56F71034D1}"/>
                </a:ext>
              </a:extLst>
            </p:cNvPr>
            <p:cNvSpPr/>
            <p:nvPr/>
          </p:nvSpPr>
          <p:spPr>
            <a:xfrm>
              <a:off x="5978099" y="10756097"/>
              <a:ext cx="12389397" cy="2264569"/>
            </a:xfrm>
            <a:prstGeom prst="rect">
              <a:avLst/>
            </a:prstGeom>
          </p:spPr>
          <p:txBody>
            <a:bodyPr wrap="square">
              <a:spAutoFit/>
            </a:bodyPr>
            <a:lstStyle/>
            <a:p>
              <a:pPr marL="36195" marR="0" algn="just">
                <a:spcBef>
                  <a:spcPts val="0"/>
                </a:spcBef>
                <a:spcAft>
                  <a:spcPts val="0"/>
                </a:spcAft>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Đó là khí phách của nhà Nho uy vũ bất năng khuất.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D20211B2-DC5A-44DB-882F-BE2C6150C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spTree>
    <p:extLst>
      <p:ext uri="{BB962C8B-B14F-4D97-AF65-F5344CB8AC3E}">
        <p14:creationId xmlns:p14="http://schemas.microsoft.com/office/powerpoint/2010/main" val="13606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ISS\mon hoc\Văn\Lop 12\V_12_VHVN_09_CoLan_ChuNguoiTuTu_Phan 1.pptx\links\Untitled-1.png"/>
          <p:cNvPicPr>
            <a:picLocks noChangeAspect="1" noChangeArrowheads="1"/>
          </p:cNvPicPr>
          <p:nvPr/>
        </p:nvPicPr>
        <p:blipFill rotWithShape="1">
          <a:blip r:embed="rId3">
            <a:extLst>
              <a:ext uri="{28A0092B-C50C-407E-A947-70E740481C1C}">
                <a14:useLocalDpi xmlns:a14="http://schemas.microsoft.com/office/drawing/2010/main" val="0"/>
              </a:ext>
            </a:extLst>
          </a:blip>
          <a:srcRect l="33184" t="9597" r="-2709" b="1206"/>
          <a:stretch/>
        </p:blipFill>
        <p:spPr bwMode="auto">
          <a:xfrm>
            <a:off x="5053862" y="-289752"/>
            <a:ext cx="7464380" cy="6806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1F631D7-D362-4B94-81B5-EFCFD5DE0D53}"/>
              </a:ext>
            </a:extLst>
          </p:cNvPr>
          <p:cNvSpPr txBox="1"/>
          <p:nvPr/>
        </p:nvSpPr>
        <p:spPr>
          <a:xfrm>
            <a:off x="219919" y="138896"/>
            <a:ext cx="9977377" cy="584775"/>
          </a:xfrm>
          <a:prstGeom prst="rect">
            <a:avLst/>
          </a:prstGeom>
          <a:noFill/>
        </p:spPr>
        <p:txBody>
          <a:bodyPr wrap="square" rtlCol="0">
            <a:spAutoFit/>
          </a:bodyPr>
          <a:lstStyle/>
          <a:p>
            <a:r>
              <a:rPr lang="nl-NL" sz="3200" b="1" i="1" dirty="0">
                <a:solidFill>
                  <a:srgbClr val="FF0000"/>
                </a:solidFill>
                <a:effectLst/>
                <a:latin typeface="Times New Roman" panose="02020603050405020304" pitchFamily="18" charset="0"/>
                <a:ea typeface="Times New Roman" panose="02020603050405020304" pitchFamily="18" charset="0"/>
              </a:rPr>
              <a:t>b. Một con người có khí phách hiên ngang bất khuất: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grpSp>
        <p:nvGrpSpPr>
          <p:cNvPr id="22" name="Group 21">
            <a:extLst>
              <a:ext uri="{FF2B5EF4-FFF2-40B4-BE49-F238E27FC236}">
                <a16:creationId xmlns:a16="http://schemas.microsoft.com/office/drawing/2014/main" xmlns="" id="{37B67E69-C372-42BF-9F49-FF2A1893508B}"/>
              </a:ext>
            </a:extLst>
          </p:cNvPr>
          <p:cNvGrpSpPr/>
          <p:nvPr/>
        </p:nvGrpSpPr>
        <p:grpSpPr>
          <a:xfrm>
            <a:off x="536665" y="880420"/>
            <a:ext cx="7177091" cy="1417380"/>
            <a:chOff x="9404666" y="5486400"/>
            <a:chExt cx="11199927" cy="2454424"/>
          </a:xfrm>
        </p:grpSpPr>
        <p:sp>
          <p:nvSpPr>
            <p:cNvPr id="23" name="Rectangle 22">
              <a:extLst>
                <a:ext uri="{FF2B5EF4-FFF2-40B4-BE49-F238E27FC236}">
                  <a16:creationId xmlns:a16="http://schemas.microsoft.com/office/drawing/2014/main" xmlns="" id="{47B66EE0-A3B0-4EB1-8282-1FDB74CAE286}"/>
                </a:ext>
              </a:extLst>
            </p:cNvPr>
            <p:cNvSpPr/>
            <p:nvPr/>
          </p:nvSpPr>
          <p:spPr>
            <a:xfrm>
              <a:off x="9905034" y="5542480"/>
              <a:ext cx="10699559" cy="2398344"/>
            </a:xfrm>
            <a:prstGeom prst="rect">
              <a:avLst/>
            </a:prstGeom>
          </p:spPr>
          <p:txBody>
            <a:bodyPr wrap="square">
              <a:spAutoFit/>
            </a:bodyPr>
            <a:lstStyle/>
            <a:p>
              <a:pPr marL="36195" marR="0" algn="just">
                <a:spcBef>
                  <a:spcPts val="0"/>
                </a:spcBef>
                <a:spcAft>
                  <a:spcPts val="0"/>
                </a:spcAft>
              </a:pPr>
              <a:r>
                <a:rPr lang="nl-NL" sz="2800" b="1" dirty="0">
                  <a:effectLst/>
                  <a:latin typeface="Times New Roman" panose="02020603050405020304" pitchFamily="18" charset="0"/>
                  <a:ea typeface="Times New Roman" panose="02020603050405020304" pitchFamily="18" charset="0"/>
                </a:rPr>
                <a:t>Khi được viên quản ngục biệt đãi: “</a:t>
              </a:r>
              <a:r>
                <a:rPr lang="nl-NL" sz="2800" b="1" i="1" dirty="0">
                  <a:effectLst/>
                  <a:latin typeface="Times New Roman" panose="02020603050405020304" pitchFamily="18" charset="0"/>
                  <a:ea typeface="Times New Roman" panose="02020603050405020304" pitchFamily="18" charset="0"/>
                </a:rPr>
                <a:t>Thản nhiên nhận rượu thịt</a:t>
              </a:r>
              <a:r>
                <a:rPr lang="nl-NL" sz="2800" b="1" dirty="0">
                  <a:effectLst/>
                  <a:latin typeface="Times New Roman" panose="02020603050405020304" pitchFamily="18" charset="0"/>
                  <a:ea typeface="Times New Roman" panose="02020603050405020304" pitchFamily="18" charset="0"/>
                </a:rPr>
                <a:t>” như “</a:t>
              </a:r>
              <a:r>
                <a:rPr lang="nl-NL" sz="2800" b="1" i="1" dirty="0">
                  <a:effectLst/>
                  <a:latin typeface="Times New Roman" panose="02020603050405020304" pitchFamily="18" charset="0"/>
                  <a:ea typeface="Times New Roman" panose="02020603050405020304" pitchFamily="18" charset="0"/>
                </a:rPr>
                <a:t>việc vẫn làm trong cái hứng bình sinh</a:t>
              </a:r>
              <a:r>
                <a:rPr lang="nl-NL" sz="2800" b="1" dirty="0">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p:txBody>
        </p:sp>
        <p:sp>
          <p:nvSpPr>
            <p:cNvPr id="24" name="Oval 23">
              <a:extLst>
                <a:ext uri="{FF2B5EF4-FFF2-40B4-BE49-F238E27FC236}">
                  <a16:creationId xmlns:a16="http://schemas.microsoft.com/office/drawing/2014/main" xmlns="" id="{D2320B77-5AE9-448A-8575-D210DE287B10}"/>
                </a:ext>
              </a:extLst>
            </p:cNvPr>
            <p:cNvSpPr/>
            <p:nvPr/>
          </p:nvSpPr>
          <p:spPr>
            <a:xfrm>
              <a:off x="9404666" y="5486400"/>
              <a:ext cx="333472" cy="26123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a:solidFill>
                  <a:schemeClr val="tx1"/>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xmlns="" id="{D3F2CE2B-B754-4061-8205-12DD5E9F2D51}"/>
              </a:ext>
            </a:extLst>
          </p:cNvPr>
          <p:cNvGrpSpPr/>
          <p:nvPr/>
        </p:nvGrpSpPr>
        <p:grpSpPr>
          <a:xfrm>
            <a:off x="219919" y="4913336"/>
            <a:ext cx="6906954" cy="657401"/>
            <a:chOff x="4618614" y="10502724"/>
            <a:chExt cx="13748882" cy="1241361"/>
          </a:xfrm>
        </p:grpSpPr>
        <p:sp>
          <p:nvSpPr>
            <p:cNvPr id="30" name="Rectangle 29">
              <a:extLst>
                <a:ext uri="{FF2B5EF4-FFF2-40B4-BE49-F238E27FC236}">
                  <a16:creationId xmlns:a16="http://schemas.microsoft.com/office/drawing/2014/main" xmlns="" id="{C973CBC6-FA4A-4630-BC7E-9B56F71034D1}"/>
                </a:ext>
              </a:extLst>
            </p:cNvPr>
            <p:cNvSpPr/>
            <p:nvPr/>
          </p:nvSpPr>
          <p:spPr>
            <a:xfrm>
              <a:off x="5978098" y="10756096"/>
              <a:ext cx="12389398" cy="987989"/>
            </a:xfrm>
            <a:prstGeom prst="rect">
              <a:avLst/>
            </a:prstGeom>
          </p:spPr>
          <p:txBody>
            <a:bodyPr wrap="square">
              <a:spAutoFit/>
            </a:bodyPr>
            <a:lstStyle/>
            <a:p>
              <a:pPr marL="36195" marR="0" algn="just">
                <a:spcBef>
                  <a:spcPts val="0"/>
                </a:spcBef>
                <a:spcAft>
                  <a:spcPts val="0"/>
                </a:spcAft>
              </a:pPr>
              <a:r>
                <a:rPr lang="nl-NL" sz="2800" b="1" dirty="0">
                  <a:solidFill>
                    <a:srgbClr val="58A9E1"/>
                  </a:solidFill>
                  <a:effectLst/>
                  <a:latin typeface="Times New Roman" panose="02020603050405020304" pitchFamily="18" charset="0"/>
                  <a:ea typeface="Times New Roman" panose="02020603050405020304" pitchFamily="18" charset="0"/>
                </a:rPr>
                <a:t>Không quy luỵ trước cường quyền.</a:t>
              </a:r>
              <a:endParaRPr lang="en-US" sz="4000" b="1" dirty="0">
                <a:solidFill>
                  <a:srgbClr val="58A9E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D20211B2-DC5A-44DB-882F-BE2C6150C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grpSp>
        <p:nvGrpSpPr>
          <p:cNvPr id="15" name="Group 14">
            <a:extLst>
              <a:ext uri="{FF2B5EF4-FFF2-40B4-BE49-F238E27FC236}">
                <a16:creationId xmlns:a16="http://schemas.microsoft.com/office/drawing/2014/main" xmlns="" id="{6ADD6742-01EA-4210-8CE0-2E6CEB844C56}"/>
              </a:ext>
            </a:extLst>
          </p:cNvPr>
          <p:cNvGrpSpPr/>
          <p:nvPr/>
        </p:nvGrpSpPr>
        <p:grpSpPr>
          <a:xfrm>
            <a:off x="219919" y="2323939"/>
            <a:ext cx="6906954" cy="1088288"/>
            <a:chOff x="4618614" y="10502724"/>
            <a:chExt cx="13748882" cy="2054999"/>
          </a:xfrm>
        </p:grpSpPr>
        <p:sp>
          <p:nvSpPr>
            <p:cNvPr id="16" name="Rectangle 15">
              <a:extLst>
                <a:ext uri="{FF2B5EF4-FFF2-40B4-BE49-F238E27FC236}">
                  <a16:creationId xmlns:a16="http://schemas.microsoft.com/office/drawing/2014/main" xmlns="" id="{CD61B856-70E5-43FB-909F-19E6BE8B2B39}"/>
                </a:ext>
              </a:extLst>
            </p:cNvPr>
            <p:cNvSpPr/>
            <p:nvPr/>
          </p:nvSpPr>
          <p:spPr>
            <a:xfrm>
              <a:off x="5978098" y="10756096"/>
              <a:ext cx="12389398" cy="1801627"/>
            </a:xfrm>
            <a:prstGeom prst="rect">
              <a:avLst/>
            </a:prstGeom>
          </p:spPr>
          <p:txBody>
            <a:bodyPr wrap="square">
              <a:spAutoFit/>
            </a:bodyPr>
            <a:lstStyle/>
            <a:p>
              <a:pPr marL="36195" marR="0" algn="just">
                <a:spcBef>
                  <a:spcPts val="0"/>
                </a:spcBef>
                <a:spcAft>
                  <a:spcPts val="0"/>
                </a:spcAft>
              </a:pPr>
              <a:r>
                <a:rPr lang="nl-NL" sz="2800" b="1" dirty="0">
                  <a:solidFill>
                    <a:srgbClr val="51A3DC"/>
                  </a:solidFill>
                  <a:effectLst/>
                  <a:latin typeface="Times New Roman" panose="02020603050405020304" pitchFamily="18" charset="0"/>
                  <a:ea typeface="Times New Roman" panose="02020603050405020304" pitchFamily="18" charset="0"/>
                </a:rPr>
                <a:t>phong thái tự do, ung dung, xem nhẹ cái chết.</a:t>
              </a:r>
              <a:endParaRPr lang="en-US" sz="4000" b="1" dirty="0">
                <a:solidFill>
                  <a:srgbClr val="51A3D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7570F005-1C0F-4A75-AA41-F9BC63401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grpSp>
        <p:nvGrpSpPr>
          <p:cNvPr id="25" name="Group 24">
            <a:extLst>
              <a:ext uri="{FF2B5EF4-FFF2-40B4-BE49-F238E27FC236}">
                <a16:creationId xmlns:a16="http://schemas.microsoft.com/office/drawing/2014/main" xmlns="" id="{40B5E489-8C8F-4279-93D6-ABF2FAB8C189}"/>
              </a:ext>
            </a:extLst>
          </p:cNvPr>
          <p:cNvGrpSpPr/>
          <p:nvPr/>
        </p:nvGrpSpPr>
        <p:grpSpPr>
          <a:xfrm>
            <a:off x="426328" y="3591742"/>
            <a:ext cx="7177091" cy="986492"/>
            <a:chOff x="9404666" y="5486400"/>
            <a:chExt cx="11199927" cy="1708272"/>
          </a:xfrm>
        </p:grpSpPr>
        <p:sp>
          <p:nvSpPr>
            <p:cNvPr id="26" name="Rectangle 25">
              <a:extLst>
                <a:ext uri="{FF2B5EF4-FFF2-40B4-BE49-F238E27FC236}">
                  <a16:creationId xmlns:a16="http://schemas.microsoft.com/office/drawing/2014/main" xmlns="" id="{C56C188D-F2A1-4203-A9AB-222666C971BD}"/>
                </a:ext>
              </a:extLst>
            </p:cNvPr>
            <p:cNvSpPr/>
            <p:nvPr/>
          </p:nvSpPr>
          <p:spPr>
            <a:xfrm>
              <a:off x="9905034" y="5542480"/>
              <a:ext cx="10699559" cy="1652192"/>
            </a:xfrm>
            <a:prstGeom prst="rect">
              <a:avLst/>
            </a:prstGeom>
          </p:spPr>
          <p:txBody>
            <a:bodyPr wrap="square">
              <a:spAutoFit/>
            </a:bodyPr>
            <a:lstStyle/>
            <a:p>
              <a:pPr marL="36195" marR="0" algn="just">
                <a:spcBef>
                  <a:spcPts val="0"/>
                </a:spcBef>
                <a:spcAft>
                  <a:spcPts val="0"/>
                </a:spcAft>
              </a:pPr>
              <a:r>
                <a:rPr lang="nl-NL" sz="2800" b="1" dirty="0">
                  <a:effectLst/>
                  <a:latin typeface="Times New Roman" panose="02020603050405020304" pitchFamily="18" charset="0"/>
                  <a:ea typeface="Times New Roman" panose="02020603050405020304" pitchFamily="18" charset="0"/>
                </a:rPr>
                <a:t>Trả lời quản ngục bằng thái độ khinh miệt đến điều </a:t>
              </a:r>
              <a:r>
                <a:rPr lang="nl-NL" sz="2800" b="1" i="1" dirty="0">
                  <a:effectLst/>
                  <a:latin typeface="Times New Roman" panose="02020603050405020304" pitchFamily="18" charset="0"/>
                  <a:ea typeface="Times New Roman" panose="02020603050405020304" pitchFamily="18" charset="0"/>
                </a:rPr>
                <a:t>“Ngươi hỏi ta muốn gì ...vào đây”.</a:t>
              </a:r>
              <a:endParaRPr lang="en-US" sz="2800" b="1" dirty="0">
                <a:effectLst/>
                <a:latin typeface="Times New Roman" panose="02020603050405020304" pitchFamily="18" charset="0"/>
                <a:ea typeface="Times New Roman" panose="02020603050405020304" pitchFamily="18" charset="0"/>
              </a:endParaRPr>
            </a:p>
          </p:txBody>
        </p:sp>
        <p:sp>
          <p:nvSpPr>
            <p:cNvPr id="27" name="Oval 26">
              <a:extLst>
                <a:ext uri="{FF2B5EF4-FFF2-40B4-BE49-F238E27FC236}">
                  <a16:creationId xmlns:a16="http://schemas.microsoft.com/office/drawing/2014/main" xmlns="" id="{61A21FA2-77CB-451B-B03D-92561DC9A865}"/>
                </a:ext>
              </a:extLst>
            </p:cNvPr>
            <p:cNvSpPr/>
            <p:nvPr/>
          </p:nvSpPr>
          <p:spPr>
            <a:xfrm>
              <a:off x="9404666" y="5486400"/>
              <a:ext cx="333472" cy="26123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418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6173" y="6575"/>
            <a:ext cx="4186808" cy="49006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i="1" dirty="0">
                <a:solidFill>
                  <a:srgbClr val="FF0000"/>
                </a:solidFill>
                <a:latin typeface="Times New Roman" panose="02020603050405020304" pitchFamily="18" charset="0"/>
                <a:cs typeface="Times New Roman" pitchFamily="18" charset="0"/>
              </a:rPr>
              <a:t>c.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đẹp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thiên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lương</a:t>
            </a:r>
            <a:endParaRPr lang="en-US" sz="2800" b="1" i="1" dirty="0">
              <a:solidFill>
                <a:srgbClr val="FF0000"/>
              </a:solidFill>
              <a:latin typeface="Times New Roman" pitchFamily="18" charset="0"/>
              <a:cs typeface="Times New Roman" pitchFamily="18" charset="0"/>
            </a:endParaRPr>
          </a:p>
        </p:txBody>
      </p:sp>
      <p:sp>
        <p:nvSpPr>
          <p:cNvPr id="5" name="AutoShape 2"/>
          <p:cNvSpPr>
            <a:spLocks noChangeArrowheads="1"/>
          </p:cNvSpPr>
          <p:nvPr/>
        </p:nvSpPr>
        <p:spPr bwMode="auto">
          <a:xfrm>
            <a:off x="499302" y="602631"/>
            <a:ext cx="5963850" cy="901067"/>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vi-VN" sz="2800" b="1" i="1" dirty="0">
                <a:latin typeface="Times New Roman" panose="02020603050405020304" pitchFamily="18" charset="0"/>
                <a:cs typeface="Times New Roman" panose="02020603050405020304" pitchFamily="18" charset="0"/>
              </a:rPr>
              <a:t>«Không vì vàng ngọchay</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quyền thế mà </a:t>
            </a:r>
            <a:endParaRPr lang="en-US" sz="2800" b="1" i="1" dirty="0">
              <a:latin typeface="Times New Roman" panose="02020603050405020304" pitchFamily="18" charset="0"/>
              <a:cs typeface="Times New Roman" panose="02020603050405020304" pitchFamily="18" charset="0"/>
            </a:endParaRPr>
          </a:p>
          <a:p>
            <a:pPr algn="ctr"/>
            <a:r>
              <a:rPr lang="vi-VN" sz="2800" b="1" i="1" dirty="0">
                <a:latin typeface="Times New Roman" panose="02020603050405020304" pitchFamily="18" charset="0"/>
                <a:cs typeface="Times New Roman" panose="02020603050405020304" pitchFamily="18" charset="0"/>
              </a:rPr>
              <a:t>phải ép mình viết câu đối bao giờ»</a:t>
            </a:r>
          </a:p>
        </p:txBody>
      </p:sp>
      <p:sp>
        <p:nvSpPr>
          <p:cNvPr id="6" name="AutoShape 3"/>
          <p:cNvSpPr>
            <a:spLocks noChangeArrowheads="1"/>
          </p:cNvSpPr>
          <p:nvPr/>
        </p:nvSpPr>
        <p:spPr bwMode="auto">
          <a:xfrm>
            <a:off x="473262" y="1721792"/>
            <a:ext cx="6069622" cy="700087"/>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endParaRPr lang="en-US" sz="2800" b="1" i="1" dirty="0">
              <a:latin typeface="Times New Roman" panose="02020603050405020304" pitchFamily="18" charset="0"/>
              <a:cs typeface="Times New Roman" panose="02020603050405020304" pitchFamily="18" charset="0"/>
            </a:endParaRPr>
          </a:p>
          <a:p>
            <a:pPr algn="ctr"/>
            <a:r>
              <a:rPr lang="vi-VN" sz="2800" b="1" i="1" dirty="0">
                <a:latin typeface="Times New Roman" panose="02020603050405020304" pitchFamily="18" charset="0"/>
                <a:cs typeface="Times New Roman" panose="02020603050405020304" pitchFamily="18" charset="0"/>
              </a:rPr>
              <a:t>Chỉ cho chữ 3 người bạn thân</a:t>
            </a:r>
          </a:p>
          <a:p>
            <a:pPr algn="ctr"/>
            <a:endParaRPr lang="vi-VN" sz="2800" dirty="0">
              <a:latin typeface="Times New Roman" panose="02020603050405020304" pitchFamily="18" charset="0"/>
              <a:cs typeface="Times New Roman" panose="02020603050405020304" pitchFamily="18" charset="0"/>
            </a:endParaRPr>
          </a:p>
        </p:txBody>
      </p:sp>
      <p:sp>
        <p:nvSpPr>
          <p:cNvPr id="7" name="AutoShape 4"/>
          <p:cNvSpPr>
            <a:spLocks noChangeArrowheads="1"/>
          </p:cNvSpPr>
          <p:nvPr/>
        </p:nvSpPr>
        <p:spPr bwMode="auto">
          <a:xfrm>
            <a:off x="499302" y="2749887"/>
            <a:ext cx="5968043" cy="920901"/>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vi-VN" sz="2800" i="1" dirty="0">
                <a:latin typeface="Times New Roman" panose="02020603050405020304" pitchFamily="18" charset="0"/>
                <a:cs typeface="Times New Roman" panose="02020603050405020304" pitchFamily="18" charset="0"/>
              </a:rPr>
              <a:t>‘</a:t>
            </a:r>
            <a:r>
              <a:rPr lang="vi-VN" sz="2800" b="1" i="1" dirty="0">
                <a:latin typeface="Times New Roman" panose="02020603050405020304" pitchFamily="18" charset="0"/>
                <a:cs typeface="Times New Roman" panose="02020603050405020304" pitchFamily="18" charset="0"/>
              </a:rPr>
              <a:t>thiếu chút nữa...phụ mất </a:t>
            </a:r>
            <a:endParaRPr lang="en-US" sz="2800" b="1" i="1" dirty="0">
              <a:latin typeface="Times New Roman" panose="02020603050405020304" pitchFamily="18" charset="0"/>
              <a:cs typeface="Times New Roman" panose="02020603050405020304" pitchFamily="18" charset="0"/>
            </a:endParaRPr>
          </a:p>
          <a:p>
            <a:pPr algn="ctr"/>
            <a:r>
              <a:rPr lang="vi-VN" sz="2800" b="1" i="1" dirty="0">
                <a:latin typeface="Times New Roman" panose="02020603050405020304" pitchFamily="18" charset="0"/>
                <a:cs typeface="Times New Roman" panose="02020603050405020304" pitchFamily="18" charset="0"/>
              </a:rPr>
              <a:t>một tấm lòng trong thiên hạ”</a:t>
            </a:r>
          </a:p>
        </p:txBody>
      </p:sp>
      <p:sp>
        <p:nvSpPr>
          <p:cNvPr id="8" name="AutoShape 5"/>
          <p:cNvSpPr>
            <a:spLocks noChangeArrowheads="1"/>
          </p:cNvSpPr>
          <p:nvPr/>
        </p:nvSpPr>
        <p:spPr bwMode="auto">
          <a:xfrm>
            <a:off x="7027507" y="405287"/>
            <a:ext cx="4443004" cy="1232720"/>
          </a:xfrm>
          <a:prstGeom prst="flowChartPunchedTap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2800" b="1" dirty="0" err="1">
                <a:solidFill>
                  <a:schemeClr val="tx1"/>
                </a:solidFill>
                <a:latin typeface="Times New Roman" panose="02020603050405020304" pitchFamily="18" charset="0"/>
                <a:cs typeface="Times New Roman" pitchFamily="18" charset="0"/>
              </a:rPr>
              <a:t>Trọng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nghĩa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khinh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lợi</a:t>
            </a:r>
            <a:endParaRPr lang="en-US" sz="2800" b="1" dirty="0">
              <a:solidFill>
                <a:schemeClr val="tx1"/>
              </a:solidFill>
              <a:latin typeface="Times New Roman" pitchFamily="18" charset="0"/>
              <a:cs typeface="Times New Roman" pitchFamily="18" charset="0"/>
            </a:endParaRPr>
          </a:p>
        </p:txBody>
      </p:sp>
      <p:sp>
        <p:nvSpPr>
          <p:cNvPr id="9" name="AutoShape 6"/>
          <p:cNvSpPr>
            <a:spLocks noChangeArrowheads="1"/>
          </p:cNvSpPr>
          <p:nvPr/>
        </p:nvSpPr>
        <p:spPr bwMode="auto">
          <a:xfrm>
            <a:off x="6987924" y="1529046"/>
            <a:ext cx="4625342" cy="1232720"/>
          </a:xfrm>
          <a:prstGeom prst="flowChartPunchedTap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chỉ cho chữ người biết </a:t>
            </a:r>
            <a:endParaRPr lang="en-US" sz="2800" b="1" dirty="0">
              <a:solidFill>
                <a:schemeClr val="tx1"/>
              </a:solidFill>
              <a:latin typeface="Times New Roman" pitchFamily="18" charset="0"/>
              <a:cs typeface="Times New Roman" pitchFamily="18" charset="0"/>
            </a:endParaRPr>
          </a:p>
          <a:p>
            <a:pPr algn="ctr"/>
            <a:r>
              <a:rPr lang="vi-VN" sz="2800" b="1" dirty="0">
                <a:solidFill>
                  <a:schemeClr val="tx1"/>
                </a:solidFill>
                <a:latin typeface="Times New Roman" pitchFamily="18" charset="0"/>
                <a:cs typeface="Times New Roman" pitchFamily="18" charset="0"/>
              </a:rPr>
              <a:t>trọng cái tài, cái đẹp</a:t>
            </a:r>
          </a:p>
        </p:txBody>
      </p:sp>
      <p:sp>
        <p:nvSpPr>
          <p:cNvPr id="10" name="AutoShape 7"/>
          <p:cNvSpPr>
            <a:spLocks noChangeArrowheads="1"/>
          </p:cNvSpPr>
          <p:nvPr/>
        </p:nvSpPr>
        <p:spPr bwMode="auto">
          <a:xfrm>
            <a:off x="7087972" y="2769414"/>
            <a:ext cx="4525293" cy="990600"/>
          </a:xfrm>
          <a:prstGeom prst="flowChartPunchedTap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vi-VN" sz="2800" b="1" dirty="0">
                <a:solidFill>
                  <a:schemeClr val="tx1"/>
                </a:solidFill>
                <a:latin typeface="Times New Roman" pitchFamily="18" charset="0"/>
                <a:cs typeface="Times New Roman" pitchFamily="18" charset="0"/>
              </a:rPr>
              <a:t>trọng người có </a:t>
            </a:r>
            <a:endParaRPr lang="en-US" sz="2800" b="1" dirty="0">
              <a:solidFill>
                <a:schemeClr val="tx1"/>
              </a:solidFill>
              <a:latin typeface="Times New Roman" pitchFamily="18" charset="0"/>
              <a:cs typeface="Times New Roman" pitchFamily="18" charset="0"/>
            </a:endParaRPr>
          </a:p>
          <a:p>
            <a:pPr algn="ctr"/>
            <a:r>
              <a:rPr lang="vi-VN" sz="2800" b="1" dirty="0">
                <a:solidFill>
                  <a:schemeClr val="tx1"/>
                </a:solidFill>
                <a:latin typeface="Times New Roman" pitchFamily="18" charset="0"/>
                <a:cs typeface="Times New Roman" pitchFamily="18" charset="0"/>
              </a:rPr>
              <a:t>nhân các</a:t>
            </a:r>
            <a:r>
              <a:rPr lang="vi-VN" sz="2800" dirty="0">
                <a:solidFill>
                  <a:schemeClr val="tx1"/>
                </a:solidFill>
                <a:latin typeface="Times New Roman" pitchFamily="18" charset="0"/>
                <a:cs typeface="Times New Roman" pitchFamily="18" charset="0"/>
              </a:rPr>
              <a:t>h</a:t>
            </a:r>
          </a:p>
        </p:txBody>
      </p:sp>
      <p:sp>
        <p:nvSpPr>
          <p:cNvPr id="11" name="AutoShape 8"/>
          <p:cNvSpPr>
            <a:spLocks noChangeArrowheads="1"/>
          </p:cNvSpPr>
          <p:nvPr/>
        </p:nvSpPr>
        <p:spPr bwMode="auto">
          <a:xfrm>
            <a:off x="6535460" y="810276"/>
            <a:ext cx="419739" cy="485775"/>
          </a:xfrm>
          <a:prstGeom prst="rightArrow">
            <a:avLst>
              <a:gd name="adj1" fmla="val 50000"/>
              <a:gd name="adj2" fmla="val 50245"/>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2" name="AutoShape 9"/>
          <p:cNvSpPr>
            <a:spLocks noChangeArrowheads="1"/>
          </p:cNvSpPr>
          <p:nvPr/>
        </p:nvSpPr>
        <p:spPr bwMode="auto">
          <a:xfrm>
            <a:off x="6586360" y="1828947"/>
            <a:ext cx="441147" cy="485775"/>
          </a:xfrm>
          <a:prstGeom prst="rightArrow">
            <a:avLst>
              <a:gd name="adj1" fmla="val 50000"/>
              <a:gd name="adj2" fmla="val 50245"/>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3" name="AutoShape 10"/>
          <p:cNvSpPr>
            <a:spLocks noChangeArrowheads="1"/>
          </p:cNvSpPr>
          <p:nvPr/>
        </p:nvSpPr>
        <p:spPr bwMode="auto">
          <a:xfrm>
            <a:off x="6501262" y="2959287"/>
            <a:ext cx="478712" cy="485775"/>
          </a:xfrm>
          <a:prstGeom prst="rightArrow">
            <a:avLst>
              <a:gd name="adj1" fmla="val 50000"/>
              <a:gd name="adj2" fmla="val 50245"/>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4" name="Rectangle 13"/>
          <p:cNvSpPr/>
          <p:nvPr/>
        </p:nvSpPr>
        <p:spPr>
          <a:xfrm>
            <a:off x="578734" y="3803042"/>
            <a:ext cx="5968043" cy="13642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chemeClr val="tx1"/>
                </a:solidFill>
                <a:latin typeface="Times New Roman" panose="02020603050405020304" pitchFamily="18" charset="0"/>
                <a:cs typeface="Times New Roman" pitchFamily="18" charset="0"/>
              </a:rPr>
              <a:t>Cho </a:t>
            </a:r>
            <a:r>
              <a:rPr lang="en-US" sz="2800" dirty="0" err="1">
                <a:solidFill>
                  <a:schemeClr val="tx1"/>
                </a:solidFill>
                <a:latin typeface="Times New Roman" pitchFamily="18" charset="0"/>
                <a:cs typeface="Times New Roman" pitchFamily="18" charset="0"/>
              </a:rPr>
              <a:t>chữ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ngục</a:t>
            </a:r>
            <a:endParaRPr lang="en-US" sz="2800" dirty="0">
              <a:solidFill>
                <a:schemeClr val="tx1"/>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42884" y="4447962"/>
            <a:ext cx="412315" cy="52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Wave 14"/>
          <p:cNvSpPr/>
          <p:nvPr/>
        </p:nvSpPr>
        <p:spPr>
          <a:xfrm>
            <a:off x="6955199" y="3848285"/>
            <a:ext cx="5236801" cy="2247955"/>
          </a:xfrm>
          <a:prstGeom prst="wave">
            <a:avLst/>
          </a:prstGeom>
        </p:spPr>
        <p:style>
          <a:lnRef idx="1">
            <a:schemeClr val="accent3"/>
          </a:lnRef>
          <a:fillRef idx="2">
            <a:schemeClr val="accent3"/>
          </a:fillRef>
          <a:effectRef idx="1">
            <a:schemeClr val="accent3"/>
          </a:effectRef>
          <a:fontRef idx="minor">
            <a:schemeClr val="dk1"/>
          </a:fontRef>
        </p:style>
        <p:txBody>
          <a:bodyPr rtlCol="0" anchor="ctr"/>
          <a:lstStyle/>
          <a:p>
            <a:pPr indent="-285750" algn="ctr">
              <a:buFontTx/>
              <a:buChar char="-"/>
            </a:pPr>
            <a:endParaRPr lang="en-US" sz="2400" b="1" dirty="0">
              <a:solidFill>
                <a:schemeClr val="tx1"/>
              </a:solidFill>
              <a:latin typeface="Times New Roman" pitchFamily="18" charset="0"/>
              <a:cs typeface="Times New Roman" pitchFamily="18" charset="0"/>
            </a:endParaRPr>
          </a:p>
          <a:p>
            <a:pPr indent="-285750" algn="ctr">
              <a:buFontTx/>
              <a:buChar char="-"/>
            </a:pPr>
            <a:r>
              <a:rPr lang="en-US" sz="2400" b="1" dirty="0" err="1">
                <a:solidFill>
                  <a:schemeClr val="tx1"/>
                </a:solidFill>
                <a:latin typeface="Times New Roman" pitchFamily="18" charset="0"/>
                <a:cs typeface="Times New Roman" pitchFamily="18" charset="0"/>
              </a:rPr>
              <a:t>Cảm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một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tấm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lòng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thiên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hạ</a:t>
            </a:r>
            <a:r>
              <a:rPr lang="en-US" sz="2400" b="1" dirty="0">
                <a:solidFill>
                  <a:schemeClr val="tx1"/>
                </a:solidFill>
                <a:latin typeface="Times New Roman" pitchFamily="18" charset="0"/>
                <a:cs typeface="Times New Roman" pitchFamily="18" charset="0"/>
              </a:rPr>
              <a:t>.</a:t>
            </a:r>
          </a:p>
          <a:p>
            <a:pPr indent="-285750" algn="ctr">
              <a:buFontTx/>
              <a:buChar char="-"/>
            </a:pPr>
            <a:r>
              <a:rPr lang="vi-VN" sz="2400" b="1" dirty="0">
                <a:solidFill>
                  <a:schemeClr val="tx1"/>
                </a:solidFill>
                <a:latin typeface="Times New Roman" pitchFamily="18" charset="0"/>
                <a:cs typeface="Times New Roman" pitchFamily="18" charset="0"/>
              </a:rPr>
              <a:t>Hướng thiện cho một con người lầm đường</a:t>
            </a:r>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lạc lối</a:t>
            </a:r>
          </a:p>
          <a:p>
            <a:pPr marL="285750" indent="-285750" algn="ctr">
              <a:buFontTx/>
              <a:buChar char="-"/>
            </a:pPr>
            <a:endParaRPr lang="en-US" sz="2800" b="1" dirty="0">
              <a:solidFill>
                <a:schemeClr val="tx1"/>
              </a:solidFill>
              <a:latin typeface="Times New Roman" panose="02020603050405020304" pitchFamily="18" charset="0"/>
              <a:cs typeface="Times New Roman" panose="02020603050405020304" pitchFamily="18" charset="0"/>
            </a:endParaRPr>
          </a:p>
          <a:p>
            <a:pPr marL="285750" indent="-285750" algn="ctr">
              <a:buFontTx/>
              <a:buChar cha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Curved Right Arrow 15"/>
          <p:cNvSpPr/>
          <p:nvPr/>
        </p:nvSpPr>
        <p:spPr>
          <a:xfrm rot="20179051">
            <a:off x="2130130" y="5264842"/>
            <a:ext cx="731520" cy="99240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17" name="Curved Left Arrow 16"/>
          <p:cNvSpPr/>
          <p:nvPr/>
        </p:nvSpPr>
        <p:spPr>
          <a:xfrm rot="1681970">
            <a:off x="8385351" y="5608253"/>
            <a:ext cx="880831" cy="984589"/>
          </a:xfrm>
          <a:prstGeom prst="curvedLeftArrow">
            <a:avLst>
              <a:gd name="adj1" fmla="val 25000"/>
              <a:gd name="adj2" fmla="val 50000"/>
              <a:gd name="adj3" fmla="val 34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18" name="Oval 17"/>
          <p:cNvSpPr/>
          <p:nvPr/>
        </p:nvSpPr>
        <p:spPr>
          <a:xfrm>
            <a:off x="2935729" y="5328954"/>
            <a:ext cx="5452145" cy="149258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800" b="1" dirty="0">
                <a:solidFill>
                  <a:schemeClr val="tx1">
                    <a:lumMod val="85000"/>
                    <a:lumOff val="15000"/>
                  </a:schemeClr>
                </a:solidFill>
                <a:latin typeface="Times New Roman" panose="02020603050405020304" pitchFamily="18" charset="0"/>
                <a:cs typeface="Times New Roman" panose="02020603050405020304" pitchFamily="18" charset="0"/>
              </a:rPr>
              <a:t>THIÊN LƯƠNG TRONG SÁNG, NHÂN CÁCH CAO CẢ.</a:t>
            </a:r>
          </a:p>
        </p:txBody>
      </p:sp>
    </p:spTree>
    <p:extLst>
      <p:ext uri="{BB962C8B-B14F-4D97-AF65-F5344CB8AC3E}">
        <p14:creationId xmlns:p14="http://schemas.microsoft.com/office/powerpoint/2010/main" val="16196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074"/>
                                        </p:tgtEl>
                                        <p:attrNameLst>
                                          <p:attrName>style.visibility</p:attrName>
                                        </p:attrNameLst>
                                      </p:cBhvr>
                                      <p:to>
                                        <p:strVal val="visible"/>
                                      </p:to>
                                    </p:set>
                                    <p:anim calcmode="lin" valueType="num">
                                      <p:cBhvr additive="base">
                                        <p:cTn id="52" dur="500" fill="hold"/>
                                        <p:tgtEl>
                                          <p:spTgt spid="3074"/>
                                        </p:tgtEl>
                                        <p:attrNameLst>
                                          <p:attrName>ppt_x</p:attrName>
                                        </p:attrNameLst>
                                      </p:cBhvr>
                                      <p:tavLst>
                                        <p:tav tm="0">
                                          <p:val>
                                            <p:strVal val="#ppt_x"/>
                                          </p:val>
                                        </p:tav>
                                        <p:tav tm="100000">
                                          <p:val>
                                            <p:strVal val="#ppt_x"/>
                                          </p:val>
                                        </p:tav>
                                      </p:tavLst>
                                    </p:anim>
                                    <p:anim calcmode="lin" valueType="num">
                                      <p:cBhvr additive="base">
                                        <p:cTn id="5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5087888" y="0"/>
            <a:ext cx="3168352" cy="62068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800" dirty="0"/>
              <a:t>HUẤN CAO</a:t>
            </a:r>
            <a:endParaRPr lang="en-US" sz="2800" dirty="0"/>
          </a:p>
        </p:txBody>
      </p:sp>
      <p:sp>
        <p:nvSpPr>
          <p:cNvPr id="12" name="Rounded Rectangle 11"/>
          <p:cNvSpPr/>
          <p:nvPr/>
        </p:nvSpPr>
        <p:spPr>
          <a:xfrm>
            <a:off x="1775520" y="854013"/>
            <a:ext cx="2153981" cy="8375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latin typeface="+mj-lt"/>
              </a:rPr>
              <a:t>NGHỆ SĨ TÀI HOA</a:t>
            </a:r>
            <a:endParaRPr lang="en-US" sz="2400" b="1" dirty="0">
              <a:latin typeface="+mj-lt"/>
            </a:endParaRPr>
          </a:p>
        </p:txBody>
      </p:sp>
      <p:sp>
        <p:nvSpPr>
          <p:cNvPr id="13" name="Rounded Rectangle 12"/>
          <p:cNvSpPr/>
          <p:nvPr/>
        </p:nvSpPr>
        <p:spPr>
          <a:xfrm>
            <a:off x="4425697" y="865992"/>
            <a:ext cx="2934326" cy="6642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dirty="0">
                <a:latin typeface="+mj-lt"/>
              </a:rPr>
              <a:t>KHÍ PHÁCH HIÊN NGANG</a:t>
            </a:r>
            <a:endParaRPr lang="en-US" sz="2400" b="1" dirty="0">
              <a:latin typeface="+mj-lt"/>
            </a:endParaRPr>
          </a:p>
        </p:txBody>
      </p:sp>
      <p:sp>
        <p:nvSpPr>
          <p:cNvPr id="14" name="Rounded Rectangle 13"/>
          <p:cNvSpPr/>
          <p:nvPr/>
        </p:nvSpPr>
        <p:spPr>
          <a:xfrm>
            <a:off x="7613968" y="865992"/>
            <a:ext cx="2880320" cy="6642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b="1" dirty="0">
                <a:latin typeface="+mj-lt"/>
              </a:rPr>
              <a:t>THIÊN LƯƠNG TRONG SÁNG</a:t>
            </a:r>
            <a:endParaRPr lang="en-US" sz="2400" b="1" dirty="0">
              <a:latin typeface="+mj-lt"/>
            </a:endParaRPr>
          </a:p>
        </p:txBody>
      </p:sp>
      <p:cxnSp>
        <p:nvCxnSpPr>
          <p:cNvPr id="15" name="Straight Arrow Connector 14"/>
          <p:cNvCxnSpPr>
            <a:stCxn id="10" idx="4"/>
            <a:endCxn id="12" idx="0"/>
          </p:cNvCxnSpPr>
          <p:nvPr/>
        </p:nvCxnSpPr>
        <p:spPr>
          <a:xfrm flipH="1">
            <a:off x="2852510" y="620689"/>
            <a:ext cx="3819554" cy="233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4"/>
            <a:endCxn id="13" idx="0"/>
          </p:cNvCxnSpPr>
          <p:nvPr/>
        </p:nvCxnSpPr>
        <p:spPr>
          <a:xfrm flipH="1">
            <a:off x="5892860" y="620689"/>
            <a:ext cx="779204" cy="2453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4"/>
            <a:endCxn id="14" idx="0"/>
          </p:cNvCxnSpPr>
          <p:nvPr/>
        </p:nvCxnSpPr>
        <p:spPr>
          <a:xfrm>
            <a:off x="6672064" y="620689"/>
            <a:ext cx="2382064" cy="2453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1261640" y="3645025"/>
            <a:ext cx="10370917" cy="135881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solidFill>
                  <a:schemeClr val="tx1"/>
                </a:solidFill>
                <a:latin typeface="Times New Roman" pitchFamily="18" charset="0"/>
                <a:cs typeface="Times New Roman" pitchFamily="18" charset="0"/>
              </a:rPr>
              <a:t>Quan niệm thẩm mĩ tiến bộ của nhà văn : </a:t>
            </a:r>
            <a:r>
              <a:rPr lang="vi-VN" sz="2400" b="1" i="1" dirty="0">
                <a:solidFill>
                  <a:srgbClr val="FF0000"/>
                </a:solidFill>
                <a:latin typeface="Times New Roman" pitchFamily="18" charset="0"/>
                <a:cs typeface="Times New Roman" pitchFamily="18" charset="0"/>
              </a:rPr>
              <a:t>cái </a:t>
            </a:r>
            <a:r>
              <a:rPr lang="en-US" sz="2400" b="1" i="1" dirty="0">
                <a:solidFill>
                  <a:srgbClr val="FF0000"/>
                </a:solidFill>
                <a:latin typeface="Times New Roman" pitchFamily="18" charset="0"/>
                <a:cs typeface="Times New Roman" pitchFamily="18" charset="0"/>
              </a:rPr>
              <a:t>Đ</a:t>
            </a:r>
            <a:r>
              <a:rPr lang="vi-VN" sz="2400" b="1" i="1" dirty="0">
                <a:solidFill>
                  <a:srgbClr val="FF0000"/>
                </a:solidFill>
                <a:latin typeface="Times New Roman" pitchFamily="18" charset="0"/>
                <a:cs typeface="Times New Roman" pitchFamily="18" charset="0"/>
              </a:rPr>
              <a:t>ẹp </a:t>
            </a:r>
            <a:r>
              <a:rPr lang="en-US" sz="2400" b="1" i="1" dirty="0" err="1">
                <a:solidFill>
                  <a:srgbClr val="FF0000"/>
                </a:solidFill>
                <a:latin typeface="Times New Roman" pitchFamily="18" charset="0"/>
                <a:cs typeface="Times New Roman" pitchFamily="18" charset="0"/>
              </a:rPr>
              <a:t>và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cái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không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thể</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tách</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rời</a:t>
            </a:r>
            <a:r>
              <a:rPr lang="en-US" sz="2400" b="1" i="1" dirty="0">
                <a:solidFill>
                  <a:srgbClr val="FF0000"/>
                </a:solidFill>
                <a:latin typeface="Times New Roman" pitchFamily="18" charset="0"/>
                <a:cs typeface="Times New Roman" pitchFamily="18" charset="0"/>
              </a:rPr>
              <a: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Đẹp</a:t>
            </a:r>
            <a:r>
              <a:rPr lang="en-US" sz="2400" b="1" i="1" dirty="0">
                <a:solidFill>
                  <a:schemeClr val="tx1"/>
                </a:solidFill>
                <a:latin typeface="Times New Roman" pitchFamily="18" charset="0"/>
                <a:cs typeface="Times New Roman" pitchFamily="18" charset="0"/>
              </a:rPr>
              <a:t> = </a:t>
            </a:r>
            <a:r>
              <a:rPr lang="en-US" sz="2400" b="1" i="1" dirty="0" err="1">
                <a:solidFill>
                  <a:schemeClr val="tx1"/>
                </a:solidFill>
                <a:latin typeface="Times New Roman" pitchFamily="18" charset="0"/>
                <a:cs typeface="Times New Roman" pitchFamily="18" charset="0"/>
              </a:rPr>
              <a:t>cái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Tài+cái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Tâm</a:t>
            </a:r>
            <a:endParaRPr lang="en-US" sz="2400" b="1" i="1" dirty="0">
              <a:solidFill>
                <a:schemeClr val="tx1"/>
              </a:solidFill>
              <a:latin typeface="Times New Roman" pitchFamily="18" charset="0"/>
              <a:cs typeface="Times New Roman" pitchFamily="18" charset="0"/>
            </a:endParaRPr>
          </a:p>
        </p:txBody>
      </p:sp>
      <p:sp>
        <p:nvSpPr>
          <p:cNvPr id="40" name="Oval 39"/>
          <p:cNvSpPr/>
          <p:nvPr/>
        </p:nvSpPr>
        <p:spPr>
          <a:xfrm>
            <a:off x="1412110" y="1857010"/>
            <a:ext cx="10370917" cy="151408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solidFill>
                  <a:schemeClr val="bg1"/>
                </a:solidFill>
                <a:latin typeface="Times New Roman" pitchFamily="18" charset="0"/>
                <a:cs typeface="Times New Roman" pitchFamily="18" charset="0"/>
              </a:rPr>
              <a:t>Tình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huống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truyện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độc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đáo</a:t>
            </a:r>
            <a:r>
              <a:rPr lang="en-US" sz="2400" b="1" dirty="0">
                <a:solidFill>
                  <a:schemeClr val="bg1"/>
                </a:solidFill>
                <a:latin typeface="Times New Roman" pitchFamily="18" charset="0"/>
                <a:cs typeface="Times New Roman" pitchFamily="18" charset="0"/>
              </a:rPr>
              <a:t>; b</a:t>
            </a:r>
            <a:r>
              <a:rPr lang="vi-VN" sz="2400" b="1" dirty="0">
                <a:solidFill>
                  <a:schemeClr val="bg1"/>
                </a:solidFill>
                <a:latin typeface="Times New Roman" pitchFamily="18" charset="0"/>
                <a:cs typeface="Times New Roman" pitchFamily="18" charset="0"/>
              </a:rPr>
              <a:t>út pháp lãng mạn </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hiện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thủ</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pháp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tương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phản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đối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lập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ngôn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ngữ</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cổ</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kính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trang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trọng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giàu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tính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tạo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hình</a:t>
            </a:r>
            <a:endParaRPr lang="en-US" sz="2400" b="1" dirty="0">
              <a:solidFill>
                <a:schemeClr val="bg1"/>
              </a:solidFill>
              <a:latin typeface="Times New Roman" pitchFamily="18" charset="0"/>
              <a:cs typeface="Times New Roman" pitchFamily="18" charset="0"/>
            </a:endParaRPr>
          </a:p>
        </p:txBody>
      </p:sp>
      <p:cxnSp>
        <p:nvCxnSpPr>
          <p:cNvPr id="20" name="Straight Connector 19"/>
          <p:cNvCxnSpPr>
            <a:cxnSpLocks/>
            <a:endCxn id="40" idx="0"/>
          </p:cNvCxnSpPr>
          <p:nvPr/>
        </p:nvCxnSpPr>
        <p:spPr>
          <a:xfrm flipH="1">
            <a:off x="6597569" y="1530228"/>
            <a:ext cx="2018714" cy="326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2"/>
          </p:cNvCxnSpPr>
          <p:nvPr/>
        </p:nvCxnSpPr>
        <p:spPr>
          <a:xfrm>
            <a:off x="2852510" y="1691546"/>
            <a:ext cx="3315498" cy="165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91821" y="1530228"/>
            <a:ext cx="0" cy="326782"/>
          </a:xfrm>
          <a:prstGeom prst="line">
            <a:avLst/>
          </a:prstGeom>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6151947" y="3320988"/>
            <a:ext cx="484632" cy="36004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a:off x="1775520" y="5373217"/>
            <a:ext cx="902366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vi-VN" sz="2400" b="1" dirty="0">
                <a:latin typeface="+mj-lt"/>
              </a:rPr>
              <a:t>Tấm lòng nhà văn: trân trọng tài năng, cái đẹp và văn hóa cổ truyền của dân tộc</a:t>
            </a:r>
            <a:endParaRPr lang="en-US" sz="2400" b="1" dirty="0">
              <a:latin typeface="+mj-lt"/>
            </a:endParaRPr>
          </a:p>
        </p:txBody>
      </p:sp>
      <p:sp>
        <p:nvSpPr>
          <p:cNvPr id="28" name="Down Arrow 27"/>
          <p:cNvSpPr/>
          <p:nvPr/>
        </p:nvSpPr>
        <p:spPr>
          <a:xfrm>
            <a:off x="6189187" y="4999708"/>
            <a:ext cx="484632" cy="489204"/>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131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39"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096" y="2132857"/>
            <a:ext cx="2906638" cy="222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388" y="1958455"/>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543" y="2342034"/>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4032" y="6288492"/>
            <a:ext cx="2691680" cy="369332"/>
          </a:xfrm>
          <a:prstGeom prst="rect">
            <a:avLst/>
          </a:prstGeom>
          <a:noFill/>
        </p:spPr>
        <p:txBody>
          <a:bodyPr wrap="square" rtlCol="0">
            <a:spAutoFit/>
          </a:bodyPr>
          <a:lstStyle/>
          <a:p>
            <a:r>
              <a:rPr lang="en-US" dirty="0"/>
              <a:t>DANH THẦN CAO BÁ QUÁT</a:t>
            </a:r>
          </a:p>
        </p:txBody>
      </p:sp>
      <p:sp>
        <p:nvSpPr>
          <p:cNvPr id="9" name="Cloud Callout 8"/>
          <p:cNvSpPr/>
          <p:nvPr/>
        </p:nvSpPr>
        <p:spPr>
          <a:xfrm>
            <a:off x="2649576" y="301578"/>
            <a:ext cx="7468911" cy="15707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tượng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Huấn</a:t>
            </a:r>
            <a:r>
              <a:rPr lang="en-US" sz="2800" b="1" i="1" dirty="0">
                <a:solidFill>
                  <a:srgbClr val="FF0000"/>
                </a:solidFill>
                <a:latin typeface="Times New Roman" pitchFamily="18" charset="0"/>
                <a:cs typeface="Times New Roman" pitchFamily="18" charset="0"/>
              </a:rPr>
              <a:t> Cao </a:t>
            </a:r>
            <a:r>
              <a:rPr lang="en-US" sz="2800" b="1" i="1" dirty="0" err="1">
                <a:solidFill>
                  <a:srgbClr val="FF0000"/>
                </a:solidFill>
                <a:latin typeface="Times New Roman" pitchFamily="18" charset="0"/>
                <a:cs typeface="Times New Roman" pitchFamily="18" charset="0"/>
              </a:rPr>
              <a:t>làm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liên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tưởng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tới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vật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lịch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31720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039937" y="1363739"/>
            <a:ext cx="7616059" cy="661207"/>
          </a:xfrm>
          <a:prstGeom prst="rect">
            <a:avLst/>
          </a:prstGeom>
        </p:spPr>
        <p:txBody>
          <a:bodyPr wrap="square">
            <a:spAutoFit/>
          </a:bodyPr>
          <a:lstStyle/>
          <a:p>
            <a:pPr marL="285693" indent="-285693">
              <a:lnSpc>
                <a:spcPct val="150000"/>
              </a:lnSpc>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Làm quan chức trong ngục</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grpSp>
        <p:nvGrpSpPr>
          <p:cNvPr id="17" name="Group 16"/>
          <p:cNvGrpSpPr/>
          <p:nvPr/>
        </p:nvGrpSpPr>
        <p:grpSpPr>
          <a:xfrm>
            <a:off x="739993" y="855580"/>
            <a:ext cx="10078509" cy="523220"/>
            <a:chOff x="9404666" y="5321231"/>
            <a:chExt cx="11043538" cy="906040"/>
          </a:xfrm>
        </p:grpSpPr>
        <p:sp>
          <p:nvSpPr>
            <p:cNvPr id="18" name="Rectangle 17"/>
            <p:cNvSpPr/>
            <p:nvPr/>
          </p:nvSpPr>
          <p:spPr>
            <a:xfrm>
              <a:off x="9748645" y="5321231"/>
              <a:ext cx="10699559" cy="906040"/>
            </a:xfrm>
            <a:prstGeom prst="rect">
              <a:avLst/>
            </a:prstGeom>
          </p:spPr>
          <p:txBody>
            <a:bodyPr wrap="square">
              <a:spAutoFit/>
            </a:bodyPr>
            <a:lstStyle/>
            <a:p>
              <a:pPr marL="36195" marR="0" algn="just">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2800" b="1" dirty="0">
                  <a:solidFill>
                    <a:srgbClr val="002060"/>
                  </a:solidFill>
                  <a:effectLst/>
                  <a:latin typeface="Times New Roman" panose="02020603050405020304" pitchFamily="18" charset="0"/>
                  <a:ea typeface="Times New Roman" panose="02020603050405020304" pitchFamily="18" charset="0"/>
                </a:rPr>
                <a:t>Hoàn cảnh sống của viên quản ngục</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Oval 18"/>
            <p:cNvSpPr/>
            <p:nvPr/>
          </p:nvSpPr>
          <p:spPr>
            <a:xfrm>
              <a:off x="9404666" y="5486400"/>
              <a:ext cx="222149" cy="26123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xmlns="" id="{B1F631D7-D362-4B94-81B5-EFCFD5DE0D53}"/>
              </a:ext>
            </a:extLst>
          </p:cNvPr>
          <p:cNvSpPr txBox="1"/>
          <p:nvPr/>
        </p:nvSpPr>
        <p:spPr>
          <a:xfrm>
            <a:off x="219919" y="138896"/>
            <a:ext cx="9977377" cy="584775"/>
          </a:xfrm>
          <a:prstGeom prst="rect">
            <a:avLst/>
          </a:prstGeom>
          <a:noFill/>
        </p:spPr>
        <p:txBody>
          <a:bodyPr wrap="square" rtlCol="0">
            <a:spAutoFit/>
          </a:bodyPr>
          <a:lstStyle/>
          <a:p>
            <a:r>
              <a:rPr lang="nl-NL" sz="3200" b="1" i="1" dirty="0">
                <a:solidFill>
                  <a:srgbClr val="06E1FA"/>
                </a:solidFill>
                <a:latin typeface="Times New Roman" panose="02020603050405020304" pitchFamily="18" charset="0"/>
                <a:ea typeface="Times New Roman" panose="02020603050405020304" pitchFamily="18" charset="0"/>
              </a:rPr>
              <a:t>3. Viên quản ngục: </a:t>
            </a:r>
            <a:endParaRPr lang="en-US" sz="3200" b="1" i="1" dirty="0">
              <a:solidFill>
                <a:srgbClr val="06E1FA"/>
              </a:solidFill>
              <a:latin typeface="Times New Roman" panose="02020603050405020304" pitchFamily="18" charset="0"/>
              <a:ea typeface="Times New Roman" panose="02020603050405020304" pitchFamily="18" charset="0"/>
            </a:endParaRPr>
          </a:p>
        </p:txBody>
      </p:sp>
      <p:sp>
        <p:nvSpPr>
          <p:cNvPr id="28" name="Rectangle 27">
            <a:extLst>
              <a:ext uri="{FF2B5EF4-FFF2-40B4-BE49-F238E27FC236}">
                <a16:creationId xmlns:a16="http://schemas.microsoft.com/office/drawing/2014/main" xmlns="" id="{B970F87E-6023-4416-A88B-34534A519B4F}"/>
              </a:ext>
            </a:extLst>
          </p:cNvPr>
          <p:cNvSpPr/>
          <p:nvPr/>
        </p:nvSpPr>
        <p:spPr>
          <a:xfrm>
            <a:off x="1047549" y="3292443"/>
            <a:ext cx="8322115" cy="1307537"/>
          </a:xfrm>
          <a:prstGeom prst="rect">
            <a:avLst/>
          </a:prstGeom>
        </p:spPr>
        <p:txBody>
          <a:bodyPr wrap="square">
            <a:spAutoFit/>
          </a:bodyPr>
          <a:lstStyle/>
          <a:p>
            <a:pPr marL="285693" indent="-285693">
              <a:lnSpc>
                <a:spcPct val="150000"/>
              </a:lnSpc>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Nơi đó, bọn lính ngục đã hành hạ người tù bằng những thói "tiểu nhân thị oai".</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grpSp>
        <p:nvGrpSpPr>
          <p:cNvPr id="29" name="Group 28">
            <a:extLst>
              <a:ext uri="{FF2B5EF4-FFF2-40B4-BE49-F238E27FC236}">
                <a16:creationId xmlns:a16="http://schemas.microsoft.com/office/drawing/2014/main" xmlns="" id="{D3F2CE2B-B754-4061-8205-12DD5E9F2D51}"/>
              </a:ext>
            </a:extLst>
          </p:cNvPr>
          <p:cNvGrpSpPr/>
          <p:nvPr/>
        </p:nvGrpSpPr>
        <p:grpSpPr>
          <a:xfrm>
            <a:off x="337915" y="4581500"/>
            <a:ext cx="8215775" cy="1922633"/>
            <a:chOff x="4618614" y="10502724"/>
            <a:chExt cx="16247344" cy="4563361"/>
          </a:xfrm>
        </p:grpSpPr>
        <p:sp>
          <p:nvSpPr>
            <p:cNvPr id="30" name="Rectangle 29">
              <a:extLst>
                <a:ext uri="{FF2B5EF4-FFF2-40B4-BE49-F238E27FC236}">
                  <a16:creationId xmlns:a16="http://schemas.microsoft.com/office/drawing/2014/main" xmlns="" id="{C973CBC6-FA4A-4630-BC7E-9B56F71034D1}"/>
                </a:ext>
              </a:extLst>
            </p:cNvPr>
            <p:cNvSpPr/>
            <p:nvPr/>
          </p:nvSpPr>
          <p:spPr>
            <a:xfrm>
              <a:off x="5978097" y="10756097"/>
              <a:ext cx="14887861" cy="4309988"/>
            </a:xfrm>
            <a:prstGeom prst="rect">
              <a:avLst/>
            </a:prstGeom>
          </p:spPr>
          <p:txBody>
            <a:bodyPr wrap="square">
              <a:spAutoFit/>
            </a:bodyPr>
            <a:lstStyle/>
            <a:p>
              <a:pPr marL="36195" marR="0" algn="just">
                <a:spcBef>
                  <a:spcPts val="0"/>
                </a:spcBef>
                <a:spcAft>
                  <a:spcPts val="0"/>
                </a:spcAft>
              </a:pPr>
              <a:r>
                <a:rPr lang="nl-NL" sz="2800" dirty="0">
                  <a:effectLst/>
                  <a:latin typeface="Times New Roman" panose="02020603050405020304" pitchFamily="18" charset="0"/>
                  <a:ea typeface="Times New Roman" panose="02020603050405020304" pitchFamily="18" charset="0"/>
                </a:rPr>
                <a:t>Sống trong hoàn cảnh như vậy, con người dễ bị tha hoá, càng ngày càng dễ dấn sâu vào bùn lầy nhưng </a:t>
              </a:r>
              <a:r>
                <a:rPr lang="nl-NL" sz="2800" b="1" dirty="0">
                  <a:solidFill>
                    <a:srgbClr val="0070C0"/>
                  </a:solidFill>
                  <a:effectLst/>
                  <a:latin typeface="Times New Roman" panose="02020603050405020304" pitchFamily="18" charset="0"/>
                  <a:ea typeface="Times New Roman" panose="02020603050405020304" pitchFamily="18" charset="0"/>
                </a:rPr>
                <a:t>viên quản ngục </a:t>
              </a:r>
              <a:r>
                <a:rPr lang="nl-NL" sz="2800" dirty="0">
                  <a:effectLst/>
                  <a:latin typeface="Times New Roman" panose="02020603050405020304" pitchFamily="18" charset="0"/>
                  <a:ea typeface="Times New Roman" panose="02020603050405020304" pitchFamily="18" charset="0"/>
                </a:rPr>
                <a:t>vẫn giữ được </a:t>
              </a:r>
              <a:r>
                <a:rPr lang="nl-NL" sz="2800" b="1" dirty="0">
                  <a:solidFill>
                    <a:srgbClr val="0070C0"/>
                  </a:solidFill>
                  <a:effectLst/>
                  <a:latin typeface="Times New Roman" panose="02020603050405020304" pitchFamily="18" charset="0"/>
                  <a:ea typeface="Times New Roman" panose="02020603050405020304" pitchFamily="18" charset="0"/>
                </a:rPr>
                <a:t>phẩm chất cao đẹp, sở thích cao quý.</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D20211B2-DC5A-44DB-882F-BE2C6150C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pic>
        <p:nvPicPr>
          <p:cNvPr id="3" name="Picture 2">
            <a:extLst>
              <a:ext uri="{FF2B5EF4-FFF2-40B4-BE49-F238E27FC236}">
                <a16:creationId xmlns:a16="http://schemas.microsoft.com/office/drawing/2014/main" xmlns="" id="{6ED97122-0288-471F-ACAC-F82D0BF7D13E}"/>
              </a:ext>
            </a:extLst>
          </p:cNvPr>
          <p:cNvPicPr>
            <a:picLocks noChangeAspect="1"/>
          </p:cNvPicPr>
          <p:nvPr/>
        </p:nvPicPr>
        <p:blipFill rotWithShape="1">
          <a:blip r:embed="rId4"/>
          <a:srcRect l="-1248" t="-126" r="-1"/>
          <a:stretch/>
        </p:blipFill>
        <p:spPr>
          <a:xfrm>
            <a:off x="8672216" y="1819135"/>
            <a:ext cx="3491093" cy="4768527"/>
          </a:xfrm>
          <a:prstGeom prst="rect">
            <a:avLst/>
          </a:prstGeom>
          <a:ln>
            <a:noFill/>
          </a:ln>
          <a:effectLst>
            <a:softEdge rad="112500"/>
          </a:effectLst>
        </p:spPr>
      </p:pic>
      <p:sp>
        <p:nvSpPr>
          <p:cNvPr id="25" name="Rectangle 24">
            <a:extLst>
              <a:ext uri="{FF2B5EF4-FFF2-40B4-BE49-F238E27FC236}">
                <a16:creationId xmlns:a16="http://schemas.microsoft.com/office/drawing/2014/main" xmlns="" id="{B1B1D233-7A86-4D0B-8510-247EFA4DA878}"/>
              </a:ext>
            </a:extLst>
          </p:cNvPr>
          <p:cNvSpPr/>
          <p:nvPr/>
        </p:nvSpPr>
        <p:spPr>
          <a:xfrm>
            <a:off x="1056157" y="2006466"/>
            <a:ext cx="7616059" cy="1307537"/>
          </a:xfrm>
          <a:prstGeom prst="rect">
            <a:avLst/>
          </a:prstGeom>
        </p:spPr>
        <p:txBody>
          <a:bodyPr wrap="square">
            <a:spAutoFit/>
          </a:bodyPr>
          <a:lstStyle/>
          <a:p>
            <a:pPr marL="285693" indent="-285693">
              <a:lnSpc>
                <a:spcPct val="150000"/>
              </a:lnSpc>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Nơi quản ngục sống: đề lao nơi "người ta sống bằng tàn nhẫn, lừa lọc".</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86738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8"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905BF84-332D-46CC-8D92-4F3025074E48}"/>
              </a:ext>
            </a:extLst>
          </p:cNvPr>
          <p:cNvPicPr>
            <a:picLocks noChangeAspect="1"/>
          </p:cNvPicPr>
          <p:nvPr/>
        </p:nvPicPr>
        <p:blipFill rotWithShape="1">
          <a:blip r:embed="rId2"/>
          <a:srcRect l="-1248" t="-126" r="-1"/>
          <a:stretch/>
        </p:blipFill>
        <p:spPr>
          <a:xfrm>
            <a:off x="104173" y="0"/>
            <a:ext cx="3491093" cy="4768527"/>
          </a:xfrm>
          <a:prstGeom prst="rect">
            <a:avLst/>
          </a:prstGeom>
          <a:ln>
            <a:noFill/>
          </a:ln>
          <a:effectLst>
            <a:softEdge rad="112500"/>
          </a:effectLst>
        </p:spPr>
      </p:pic>
      <p:sp>
        <p:nvSpPr>
          <p:cNvPr id="7" name="TextBox 6">
            <a:extLst>
              <a:ext uri="{FF2B5EF4-FFF2-40B4-BE49-F238E27FC236}">
                <a16:creationId xmlns:a16="http://schemas.microsoft.com/office/drawing/2014/main" xmlns="" id="{421465C6-66E0-4B0E-BAE6-1604E6D0823F}"/>
              </a:ext>
            </a:extLst>
          </p:cNvPr>
          <p:cNvSpPr txBox="1"/>
          <p:nvPr/>
        </p:nvSpPr>
        <p:spPr>
          <a:xfrm>
            <a:off x="3595266" y="839416"/>
            <a:ext cx="8789645" cy="3046988"/>
          </a:xfrm>
          <a:prstGeom prst="rect">
            <a:avLst/>
          </a:prstGeom>
          <a:noFill/>
        </p:spPr>
        <p:txBody>
          <a:bodyPr wrap="square" rtlCol="0">
            <a:spAutoFit/>
          </a:bodyPr>
          <a:lstStyle/>
          <a:p>
            <a:r>
              <a:rPr lang="nl-NL" sz="3200" b="1" dirty="0">
                <a:solidFill>
                  <a:srgbClr val="0070C0"/>
                </a:solidFill>
                <a:latin typeface="Times New Roman" panose="02020603050405020304" pitchFamily="18" charset="0"/>
                <a:cs typeface="Times New Roman" panose="02020603050405020304" pitchFamily="18" charset="0"/>
              </a:rPr>
              <a:t>*  Sở thích, sở nguyện cao quý: </a:t>
            </a:r>
            <a:r>
              <a:rPr lang="nl-NL" sz="3200" dirty="0">
                <a:latin typeface="Times New Roman" panose="02020603050405020304" pitchFamily="18" charset="0"/>
                <a:cs typeface="Times New Roman" panose="02020603050405020304" pitchFamily="18" charset="0"/>
              </a:rPr>
              <a:t/>
            </a:r>
            <a:br>
              <a:rPr lang="nl-NL" sz="3200" dirty="0">
                <a:latin typeface="Times New Roman" panose="02020603050405020304" pitchFamily="18" charset="0"/>
                <a:cs typeface="Times New Roman" panose="02020603050405020304" pitchFamily="18" charset="0"/>
              </a:rPr>
            </a:br>
            <a:r>
              <a:rPr lang="nl-NL" sz="3200" dirty="0">
                <a:latin typeface="Times New Roman" panose="02020603050405020304" pitchFamily="18" charset="0"/>
                <a:cs typeface="Times New Roman" panose="02020603050405020304" pitchFamily="18" charset="0"/>
              </a:rPr>
              <a:t>- Ông là người biết yêu quý cái đẹp coi chữ của Huấn Cao -  báu vật; </a:t>
            </a:r>
            <a:br>
              <a:rPr lang="nl-NL" sz="3200" dirty="0">
                <a:latin typeface="Times New Roman" panose="02020603050405020304" pitchFamily="18" charset="0"/>
                <a:cs typeface="Times New Roman" panose="02020603050405020304" pitchFamily="18" charset="0"/>
              </a:rPr>
            </a:br>
            <a:r>
              <a:rPr lang="nl-NL" sz="3200" dirty="0">
                <a:latin typeface="Times New Roman" panose="02020603050405020304" pitchFamily="18" charset="0"/>
                <a:cs typeface="Times New Roman" panose="02020603050405020304" pitchFamily="18" charset="0"/>
              </a:rPr>
              <a:t>- Ông có sở nguyện cao quý: được treo trong nhà đôi câu đối do Huấn Cao viết.</a:t>
            </a:r>
            <a:br>
              <a:rPr lang="nl-NL"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8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167341" y="1167097"/>
            <a:ext cx="7616059" cy="954107"/>
          </a:xfrm>
          <a:prstGeom prst="rect">
            <a:avLst/>
          </a:prstGeom>
        </p:spPr>
        <p:txBody>
          <a:bodyPr wrap="square">
            <a:spAutoFit/>
          </a:bodyPr>
          <a:lstStyle/>
          <a:p>
            <a:pPr marL="285693" indent="-285693">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biệt đãi" Huấn Cao - một người tử tù. -&gt;  việc làm không đúng bổn phận</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grpSp>
        <p:nvGrpSpPr>
          <p:cNvPr id="17" name="Group 16"/>
          <p:cNvGrpSpPr/>
          <p:nvPr/>
        </p:nvGrpSpPr>
        <p:grpSpPr>
          <a:xfrm>
            <a:off x="913614" y="728885"/>
            <a:ext cx="10078509" cy="584775"/>
            <a:chOff x="9404666" y="5321231"/>
            <a:chExt cx="11043538" cy="1012632"/>
          </a:xfrm>
        </p:grpSpPr>
        <p:sp>
          <p:nvSpPr>
            <p:cNvPr id="18" name="Rectangle 17"/>
            <p:cNvSpPr/>
            <p:nvPr/>
          </p:nvSpPr>
          <p:spPr>
            <a:xfrm>
              <a:off x="9748645" y="5321231"/>
              <a:ext cx="10699559" cy="1012632"/>
            </a:xfrm>
            <a:prstGeom prst="rect">
              <a:avLst/>
            </a:prstGeom>
          </p:spPr>
          <p:txBody>
            <a:bodyPr wrap="square">
              <a:spAutoFit/>
            </a:bodyPr>
            <a:lstStyle/>
            <a:p>
              <a:pPr marL="36195" marR="0" algn="just">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3200" b="1" dirty="0">
                  <a:solidFill>
                    <a:srgbClr val="0070C0"/>
                  </a:solidFill>
                  <a:effectLst/>
                  <a:latin typeface="Times New Roman" panose="02020603050405020304" pitchFamily="18" charset="0"/>
                  <a:ea typeface="Times New Roman" panose="02020603050405020304" pitchFamily="18" charset="0"/>
                </a:rPr>
                <a:t>Tấm lòng biệt nhỡn liên tài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Oval 18"/>
            <p:cNvSpPr/>
            <p:nvPr/>
          </p:nvSpPr>
          <p:spPr>
            <a:xfrm>
              <a:off x="9404666" y="5486400"/>
              <a:ext cx="222149" cy="26123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xmlns="" id="{B1F631D7-D362-4B94-81B5-EFCFD5DE0D53}"/>
              </a:ext>
            </a:extLst>
          </p:cNvPr>
          <p:cNvSpPr txBox="1"/>
          <p:nvPr/>
        </p:nvSpPr>
        <p:spPr>
          <a:xfrm>
            <a:off x="219919" y="138896"/>
            <a:ext cx="9977377" cy="584775"/>
          </a:xfrm>
          <a:prstGeom prst="rect">
            <a:avLst/>
          </a:prstGeom>
          <a:noFill/>
        </p:spPr>
        <p:txBody>
          <a:bodyPr wrap="square" rtlCol="0">
            <a:spAutoFit/>
          </a:bodyPr>
          <a:lstStyle/>
          <a:p>
            <a:r>
              <a:rPr lang="nl-NL" sz="3200" b="1" i="1" dirty="0">
                <a:solidFill>
                  <a:srgbClr val="06E1FA"/>
                </a:solidFill>
                <a:latin typeface="Times New Roman" panose="02020603050405020304" pitchFamily="18" charset="0"/>
                <a:ea typeface="Times New Roman" panose="02020603050405020304" pitchFamily="18" charset="0"/>
              </a:rPr>
              <a:t>3. Viên quản ngục: </a:t>
            </a:r>
            <a:endParaRPr lang="en-US" sz="3200" b="1" i="1" dirty="0">
              <a:solidFill>
                <a:srgbClr val="06E1FA"/>
              </a:solidFill>
              <a:latin typeface="Times New Roman" panose="02020603050405020304" pitchFamily="18" charset="0"/>
              <a:ea typeface="Times New Roman" panose="02020603050405020304" pitchFamily="18" charset="0"/>
            </a:endParaRPr>
          </a:p>
        </p:txBody>
      </p:sp>
      <p:grpSp>
        <p:nvGrpSpPr>
          <p:cNvPr id="29" name="Group 28">
            <a:extLst>
              <a:ext uri="{FF2B5EF4-FFF2-40B4-BE49-F238E27FC236}">
                <a16:creationId xmlns:a16="http://schemas.microsoft.com/office/drawing/2014/main" xmlns="" id="{D3F2CE2B-B754-4061-8205-12DD5E9F2D51}"/>
              </a:ext>
            </a:extLst>
          </p:cNvPr>
          <p:cNvGrpSpPr/>
          <p:nvPr/>
        </p:nvGrpSpPr>
        <p:grpSpPr>
          <a:xfrm>
            <a:off x="219919" y="4729586"/>
            <a:ext cx="8215775" cy="1491746"/>
            <a:chOff x="4618614" y="10502724"/>
            <a:chExt cx="16247344" cy="3540652"/>
          </a:xfrm>
        </p:grpSpPr>
        <p:sp>
          <p:nvSpPr>
            <p:cNvPr id="30" name="Rectangle 29">
              <a:extLst>
                <a:ext uri="{FF2B5EF4-FFF2-40B4-BE49-F238E27FC236}">
                  <a16:creationId xmlns:a16="http://schemas.microsoft.com/office/drawing/2014/main" xmlns="" id="{C973CBC6-FA4A-4630-BC7E-9B56F71034D1}"/>
                </a:ext>
              </a:extLst>
            </p:cNvPr>
            <p:cNvSpPr/>
            <p:nvPr/>
          </p:nvSpPr>
          <p:spPr>
            <a:xfrm>
              <a:off x="5978097" y="10756097"/>
              <a:ext cx="14887861" cy="3287279"/>
            </a:xfrm>
            <a:prstGeom prst="rect">
              <a:avLst/>
            </a:prstGeom>
          </p:spPr>
          <p:txBody>
            <a:bodyPr wrap="square">
              <a:spAutoFit/>
            </a:bodyPr>
            <a:lstStyle/>
            <a:p>
              <a:pPr marL="36195" marR="0" algn="just">
                <a:spcBef>
                  <a:spcPts val="0"/>
                </a:spcBef>
                <a:spcAft>
                  <a:spcPts val="0"/>
                </a:spcAft>
              </a:pPr>
              <a:r>
                <a:rPr lang="vi-VN" sz="2800" b="1" dirty="0">
                  <a:effectLst/>
                  <a:latin typeface="Times New Roman" panose="02020603050405020304" pitchFamily="18" charset="0"/>
                  <a:ea typeface="Times New Roman" panose="02020603050405020304" pitchFamily="18" charset="0"/>
                </a:rPr>
                <a:t>một “</a:t>
              </a:r>
              <a:r>
                <a:rPr lang="vi-VN" sz="2800" b="1" dirty="0">
                  <a:solidFill>
                    <a:srgbClr val="FF0066"/>
                  </a:solidFill>
                  <a:effectLst/>
                  <a:latin typeface="Times New Roman" panose="02020603050405020304" pitchFamily="18" charset="0"/>
                  <a:ea typeface="Times New Roman" panose="02020603050405020304" pitchFamily="18" charset="0"/>
                </a:rPr>
                <a:t>thanh âm trong trẻo” </a:t>
              </a:r>
              <a:r>
                <a:rPr lang="en-US" sz="2800" b="1" dirty="0" err="1">
                  <a:effectLst/>
                  <a:latin typeface="Times New Roman" panose="02020603050405020304" pitchFamily="18" charset="0"/>
                  <a:ea typeface="Times New Roman" panose="02020603050405020304" pitchFamily="18" charset="0"/>
                </a:rPr>
                <a:t>ch</a:t>
              </a:r>
              <a:r>
                <a:rPr lang="vi-VN" sz="2800" b="1" dirty="0">
                  <a:effectLst/>
                  <a:latin typeface="Times New Roman" panose="02020603050405020304" pitchFamily="18" charset="0"/>
                  <a:ea typeface="Times New Roman" panose="02020603050405020304" pitchFamily="18" charset="0"/>
                </a:rPr>
                <a:t>e</a:t>
              </a:r>
              <a:r>
                <a:rPr lang="en-US" sz="2800" b="1" dirty="0">
                  <a:effectLst/>
                  <a:latin typeface="Times New Roman" panose="02020603050405020304" pitchFamily="18" charset="0"/>
                  <a:ea typeface="Times New Roman" panose="02020603050405020304" pitchFamily="18" charset="0"/>
                </a:rPr>
                <a:t>n</a:t>
              </a:r>
              <a:r>
                <a:rPr lang="vi-VN" sz="2800" b="1" dirty="0">
                  <a:effectLst/>
                  <a:latin typeface="Times New Roman" panose="02020603050405020304" pitchFamily="18" charset="0"/>
                  <a:ea typeface="Times New Roman" panose="02020603050405020304" pitchFamily="18" charset="0"/>
                </a:rPr>
                <a:t> vào giữa một bản đàn mà “nhạc luật đều xô bồ, hỗn loạn” </a:t>
              </a:r>
              <a:r>
                <a:rPr lang="en-US" sz="2800" b="1" dirty="0">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a:t>
              </a:r>
              <a:r>
                <a:rPr lang="vi-VN" sz="2800" b="1" dirty="0">
                  <a:solidFill>
                    <a:srgbClr val="FF0066"/>
                  </a:solidFill>
                  <a:effectLst/>
                  <a:latin typeface="Times New Roman" panose="02020603050405020304" pitchFamily="18" charset="0"/>
                  <a:ea typeface="Times New Roman" panose="02020603050405020304" pitchFamily="18" charset="0"/>
                </a:rPr>
                <a:t>một tấm lòng trong thiên hạ”. </a:t>
              </a:r>
              <a:endParaRPr lang="en-US" sz="28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D20211B2-DC5A-44DB-882F-BE2C6150C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pic>
        <p:nvPicPr>
          <p:cNvPr id="3" name="Picture 2">
            <a:extLst>
              <a:ext uri="{FF2B5EF4-FFF2-40B4-BE49-F238E27FC236}">
                <a16:creationId xmlns:a16="http://schemas.microsoft.com/office/drawing/2014/main" xmlns="" id="{6ED97122-0288-471F-ACAC-F82D0BF7D13E}"/>
              </a:ext>
            </a:extLst>
          </p:cNvPr>
          <p:cNvPicPr>
            <a:picLocks noChangeAspect="1"/>
          </p:cNvPicPr>
          <p:nvPr/>
        </p:nvPicPr>
        <p:blipFill rotWithShape="1">
          <a:blip r:embed="rId4"/>
          <a:srcRect l="-1248" t="-126" r="-1"/>
          <a:stretch/>
        </p:blipFill>
        <p:spPr>
          <a:xfrm>
            <a:off x="8616873" y="1134460"/>
            <a:ext cx="3491093" cy="4768527"/>
          </a:xfrm>
          <a:prstGeom prst="rect">
            <a:avLst/>
          </a:prstGeom>
          <a:ln>
            <a:noFill/>
          </a:ln>
          <a:effectLst>
            <a:softEdge rad="112500"/>
          </a:effectLst>
        </p:spPr>
      </p:pic>
      <p:sp>
        <p:nvSpPr>
          <p:cNvPr id="25" name="Rectangle 24">
            <a:extLst>
              <a:ext uri="{FF2B5EF4-FFF2-40B4-BE49-F238E27FC236}">
                <a16:creationId xmlns:a16="http://schemas.microsoft.com/office/drawing/2014/main" xmlns="" id="{B1B1D233-7A86-4D0B-8510-247EFA4DA878}"/>
              </a:ext>
            </a:extLst>
          </p:cNvPr>
          <p:cNvSpPr/>
          <p:nvPr/>
        </p:nvSpPr>
        <p:spPr>
          <a:xfrm>
            <a:off x="1111749" y="2133729"/>
            <a:ext cx="7616059" cy="1384995"/>
          </a:xfrm>
          <a:prstGeom prst="rect">
            <a:avLst/>
          </a:prstGeom>
        </p:spPr>
        <p:txBody>
          <a:bodyPr wrap="square">
            <a:spAutoFit/>
          </a:bodyPr>
          <a:lstStyle/>
          <a:p>
            <a:pPr marL="285693" indent="-285693">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nhún nhường trước người tử tù: bị xua đuổi, không tức giận, lễ phép lui ra với câu nói "xin lĩnh y".</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2DB6937-5E84-413A-BD06-BC69009CB871}"/>
              </a:ext>
            </a:extLst>
          </p:cNvPr>
          <p:cNvSpPr/>
          <p:nvPr/>
        </p:nvSpPr>
        <p:spPr>
          <a:xfrm>
            <a:off x="1056157" y="3518724"/>
            <a:ext cx="7616059" cy="523220"/>
          </a:xfrm>
          <a:prstGeom prst="rect">
            <a:avLst/>
          </a:prstGeom>
        </p:spPr>
        <p:txBody>
          <a:bodyPr wrap="square">
            <a:spAutoFit/>
          </a:bodyPr>
          <a:lstStyle/>
          <a:p>
            <a:pPr marL="285693" indent="-285693">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Xin chữ, khúm núm nhận chữ </a:t>
            </a:r>
            <a:endParaRPr lang="vi-VN" sz="2800" b="1"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AD31D8A5-75FA-437B-B765-62589C94D348}"/>
              </a:ext>
            </a:extLst>
          </p:cNvPr>
          <p:cNvSpPr/>
          <p:nvPr/>
        </p:nvSpPr>
        <p:spPr>
          <a:xfrm>
            <a:off x="1056157" y="4169208"/>
            <a:ext cx="7616059" cy="523220"/>
          </a:xfrm>
          <a:prstGeom prst="rect">
            <a:avLst/>
          </a:prstGeom>
        </p:spPr>
        <p:txBody>
          <a:bodyPr wrap="square">
            <a:spAutoFit/>
          </a:bodyPr>
          <a:lstStyle/>
          <a:p>
            <a:pPr marL="285693" indent="-285693">
              <a:buFont typeface="Wingdings" panose="05000000000000000000" pitchFamily="2" charset="2"/>
              <a:buChar char="§"/>
              <a:defRPr/>
            </a:pP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chân thành rơi lệ và"bái lĩnh".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9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5"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người tử tù (Nguyễn Tuân): Đọc truyện và phân tích">
            <a:extLst>
              <a:ext uri="{FF2B5EF4-FFF2-40B4-BE49-F238E27FC236}">
                <a16:creationId xmlns:a16="http://schemas.microsoft.com/office/drawing/2014/main" xmlns="" id="{6D2BE647-E87B-4574-9FF6-51F3E5CE4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8" r="52025" b="9674"/>
          <a:stretch/>
        </p:blipFill>
        <p:spPr bwMode="auto">
          <a:xfrm>
            <a:off x="146371" y="1296364"/>
            <a:ext cx="3198712" cy="2951545"/>
          </a:xfrm>
          <a:prstGeom prst="snip2Diag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2AA5382-933C-48A5-9928-EE954D02F083}"/>
              </a:ext>
            </a:extLst>
          </p:cNvPr>
          <p:cNvSpPr txBox="1"/>
          <p:nvPr/>
        </p:nvSpPr>
        <p:spPr>
          <a:xfrm>
            <a:off x="717630" y="162046"/>
            <a:ext cx="11123271" cy="1077218"/>
          </a:xfrm>
          <a:prstGeom prst="rect">
            <a:avLst/>
          </a:prstGeom>
          <a:noFill/>
        </p:spPr>
        <p:txBody>
          <a:bodyPr wrap="square" rtlCol="0">
            <a:spAutoFit/>
          </a:bodyPr>
          <a:lstStyle/>
          <a:p>
            <a:r>
              <a:rPr lang="nl-NL" sz="3200" b="1" i="1" dirty="0">
                <a:solidFill>
                  <a:srgbClr val="8E613B"/>
                </a:solidFill>
                <a:effectLst/>
                <a:latin typeface="Times New Roman" panose="02020603050405020304" pitchFamily="18" charset="0"/>
                <a:ea typeface="Times New Roman" panose="02020603050405020304" pitchFamily="18" charset="0"/>
              </a:rPr>
              <a:t>Qua nhân vật viên quản ngục, Nguyễn Tuân quan niệm như thế nào về con người và cái đẹp?</a:t>
            </a:r>
            <a:endParaRPr lang="en-US" sz="3200" b="1" dirty="0">
              <a:solidFill>
                <a:srgbClr val="8E613B"/>
              </a:solidFill>
            </a:endParaRPr>
          </a:p>
        </p:txBody>
      </p:sp>
      <p:sp>
        <p:nvSpPr>
          <p:cNvPr id="3" name="TextBox 2">
            <a:extLst>
              <a:ext uri="{FF2B5EF4-FFF2-40B4-BE49-F238E27FC236}">
                <a16:creationId xmlns:a16="http://schemas.microsoft.com/office/drawing/2014/main" xmlns="" id="{51388445-4D2E-4B11-A8EC-018615BC4969}"/>
              </a:ext>
            </a:extLst>
          </p:cNvPr>
          <p:cNvSpPr txBox="1"/>
          <p:nvPr/>
        </p:nvSpPr>
        <p:spPr>
          <a:xfrm>
            <a:off x="4085863" y="1747777"/>
            <a:ext cx="7959766" cy="3724096"/>
          </a:xfrm>
          <a:prstGeom prst="rect">
            <a:avLst/>
          </a:prstGeom>
          <a:noFill/>
        </p:spPr>
        <p:txBody>
          <a:bodyPr wrap="square" rtlCol="0">
            <a:spAutoFit/>
          </a:bodyPr>
          <a:lstStyle/>
          <a:p>
            <a:pPr marL="0" marR="0">
              <a:spcBef>
                <a:spcPts val="0"/>
              </a:spcBef>
              <a:spcAft>
                <a:spcPts val="0"/>
              </a:spcAft>
              <a:tabLst>
                <a:tab pos="2099945" algn="l"/>
              </a:tabLst>
            </a:pPr>
            <a:r>
              <a:rPr lang="nl-NL" sz="2800" b="1" dirty="0">
                <a:solidFill>
                  <a:srgbClr val="C00000"/>
                </a:solidFill>
                <a:effectLst/>
                <a:latin typeface="Times New Roman" panose="02020603050405020304" pitchFamily="18" charset="0"/>
                <a:ea typeface="Times New Roman" panose="02020603050405020304" pitchFamily="18" charset="0"/>
              </a:rPr>
              <a:t>Quan điểm nghệ thuật của tác giả:</a:t>
            </a:r>
            <a:endParaRPr lang="en-US" sz="2800" dirty="0">
              <a:solidFill>
                <a:srgbClr val="C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099945" algn="l"/>
              </a:tabLst>
            </a:pPr>
            <a:r>
              <a:rPr lang="nl-NL" sz="2800" dirty="0">
                <a:effectLst/>
                <a:latin typeface="Times New Roman" panose="02020603050405020304" pitchFamily="18" charset="0"/>
                <a:ea typeface="Times New Roman" panose="02020603050405020304" pitchFamily="18" charset="0"/>
              </a:rPr>
              <a:t>  - Trong mỗi con người đều có </a:t>
            </a:r>
            <a:r>
              <a:rPr lang="nl-NL" sz="3200" b="1" dirty="0">
                <a:solidFill>
                  <a:srgbClr val="FF0000"/>
                </a:solidFill>
                <a:effectLst/>
                <a:latin typeface="Times New Roman" panose="02020603050405020304" pitchFamily="18" charset="0"/>
                <a:ea typeface="Times New Roman" panose="02020603050405020304" pitchFamily="18" charset="0"/>
              </a:rPr>
              <a:t>một người nghệ sĩ</a:t>
            </a:r>
            <a:r>
              <a:rPr lang="nl-NL" sz="2800" dirty="0">
                <a:effectLst/>
                <a:latin typeface="Times New Roman" panose="02020603050405020304" pitchFamily="18" charset="0"/>
                <a:ea typeface="Times New Roman" panose="02020603050405020304" pitchFamily="18" charset="0"/>
              </a:rPr>
              <a:t>, đều ẩn chứa một tâm hồn yêu cái đẹp, cái tài.</a:t>
            </a:r>
            <a:endParaRPr lang="en-US" sz="2800" dirty="0">
              <a:effectLst/>
              <a:latin typeface="Times New Roman" panose="02020603050405020304" pitchFamily="18" charset="0"/>
              <a:ea typeface="Times New Roman" panose="02020603050405020304" pitchFamily="18" charset="0"/>
            </a:endParaRPr>
          </a:p>
          <a:p>
            <a:pPr marL="36195" marR="0" indent="76200">
              <a:spcBef>
                <a:spcPts val="0"/>
              </a:spcBef>
              <a:spcAft>
                <a:spcPts val="0"/>
              </a:spcAft>
            </a:pPr>
            <a:r>
              <a:rPr lang="nl-NL" sz="2800" dirty="0">
                <a:effectLst/>
                <a:latin typeface="Times New Roman" panose="02020603050405020304" pitchFamily="18" charset="0"/>
                <a:ea typeface="Times New Roman" panose="02020603050405020304" pitchFamily="18" charset="0"/>
              </a:rPr>
              <a:t>- Cái đẹp chân chính trong bất cứ hoàn cảnh nào vẫn giữ được “phẩm chất”, nhân cách.</a:t>
            </a:r>
            <a:endParaRPr lang="en-US" sz="2800" dirty="0">
              <a:effectLst/>
              <a:latin typeface="Times New Roman" panose="02020603050405020304" pitchFamily="18" charset="0"/>
              <a:ea typeface="Times New Roman" panose="02020603050405020304" pitchFamily="18" charset="0"/>
            </a:endParaRPr>
          </a:p>
          <a:p>
            <a:r>
              <a:rPr lang="nl-NL" sz="2800" dirty="0">
                <a:effectLst/>
                <a:latin typeface="Times New Roman" panose="02020603050405020304" pitchFamily="18" charset="0"/>
                <a:ea typeface="Times New Roman" panose="02020603050405020304" pitchFamily="18" charset="0"/>
              </a:rPr>
              <a:t>- Có khi/ có lúc, </a:t>
            </a:r>
            <a:r>
              <a:rPr lang="nl-NL" sz="3200" b="1" dirty="0">
                <a:solidFill>
                  <a:srgbClr val="FF0000"/>
                </a:solidFill>
                <a:effectLst/>
                <a:latin typeface="Times New Roman" panose="02020603050405020304" pitchFamily="18" charset="0"/>
                <a:ea typeface="Times New Roman" panose="02020603050405020304" pitchFamily="18" charset="0"/>
              </a:rPr>
              <a:t>cái đẹp tồn tại </a:t>
            </a:r>
            <a:r>
              <a:rPr lang="nl-NL" sz="2800" dirty="0">
                <a:effectLst/>
                <a:latin typeface="Times New Roman" panose="02020603050405020304" pitchFamily="18" charset="0"/>
                <a:ea typeface="Times New Roman" panose="02020603050405020304" pitchFamily="18" charset="0"/>
              </a:rPr>
              <a:t>ở trong </a:t>
            </a:r>
            <a:r>
              <a:rPr lang="nl-NL" sz="3200" b="1" dirty="0">
                <a:solidFill>
                  <a:srgbClr val="FF0000"/>
                </a:solidFill>
                <a:effectLst/>
                <a:latin typeface="Times New Roman" panose="02020603050405020304" pitchFamily="18" charset="0"/>
                <a:ea typeface="Times New Roman" panose="02020603050405020304" pitchFamily="18" charset="0"/>
              </a:rPr>
              <a:t>môi trường của cái ác, cái xấu</a:t>
            </a:r>
            <a:r>
              <a:rPr lang="nl-NL" sz="2800" dirty="0">
                <a:effectLst/>
                <a:latin typeface="Times New Roman" panose="02020603050405020304" pitchFamily="18" charset="0"/>
                <a:ea typeface="Times New Roman" panose="02020603050405020304" pitchFamily="18" charset="0"/>
              </a:rPr>
              <a:t>, nhưng không vì thế mà nó lụi tàn, trái lại nó càng bền bỉ và mạnh mẽ.</a:t>
            </a:r>
            <a:endParaRPr lang="en-US" sz="2800" dirty="0"/>
          </a:p>
        </p:txBody>
      </p:sp>
    </p:spTree>
    <p:extLst>
      <p:ext uri="{BB962C8B-B14F-4D97-AF65-F5344CB8AC3E}">
        <p14:creationId xmlns:p14="http://schemas.microsoft.com/office/powerpoint/2010/main" val="33736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Truyện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ngắn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Chữ</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tử</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tù</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còn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tên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Dòng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cuối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5" descr="nt6.gif">
            <a:extLst>
              <a:ext uri="{FF2B5EF4-FFF2-40B4-BE49-F238E27FC236}">
                <a16:creationId xmlns:a16="http://schemas.microsoft.com/office/drawing/2014/main" xmlns="" id="{F6A700A0-742E-46FD-94C9-19704D956A14}"/>
              </a:ext>
            </a:extLst>
          </p:cNvPr>
          <p:cNvPicPr>
            <a:picLocks noChangeAspect="1"/>
          </p:cNvPicPr>
          <p:nvPr/>
        </p:nvPicPr>
        <p:blipFill>
          <a:blip r:embed="rId6"/>
          <a:stretch>
            <a:fillRect/>
          </a:stretch>
        </p:blipFill>
        <p:spPr>
          <a:xfrm>
            <a:off x="496025" y="5254311"/>
            <a:ext cx="3206044" cy="1352550"/>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2966A4D-1C04-4259-8084-33B081EDB316}"/>
              </a:ext>
            </a:extLst>
          </p:cNvPr>
          <p:cNvSpPr txBox="1"/>
          <p:nvPr/>
        </p:nvSpPr>
        <p:spPr>
          <a:xfrm>
            <a:off x="387626" y="140954"/>
            <a:ext cx="10744200" cy="5693866"/>
          </a:xfrm>
          <a:prstGeom prst="rect">
            <a:avLst/>
          </a:prstGeom>
          <a:noFill/>
        </p:spPr>
        <p:txBody>
          <a:bodyPr wrap="square">
            <a:spAutoFit/>
          </a:bodyPr>
          <a:lstStyle/>
          <a:p>
            <a:pPr marL="0" marR="0" algn="just">
              <a:spcBef>
                <a:spcPts val="0"/>
              </a:spcBef>
              <a:spcAft>
                <a:spcPts val="0"/>
              </a:spcAft>
            </a:pPr>
            <a:r>
              <a:rPr lang="en-US" sz="2800" b="1" dirty="0">
                <a:effectLst/>
                <a:latin typeface="Times New Roman" panose="02020603050405020304" pitchFamily="18" charset="0"/>
                <a:ea typeface="Times New Roman" panose="02020603050405020304" pitchFamily="18" charset="0"/>
              </a:rPr>
              <a:t>HS </a:t>
            </a:r>
            <a:r>
              <a:rPr lang="en-US" sz="2800" b="1" dirty="0" err="1">
                <a:effectLst/>
                <a:latin typeface="Times New Roman" panose="02020603050405020304" pitchFamily="18" charset="0"/>
                <a:ea typeface="Times New Roman" panose="02020603050405020304" pitchFamily="18" charset="0"/>
              </a:rPr>
              <a:t>thảo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luận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2800" i="1" dirty="0">
                <a:effectLst/>
                <a:latin typeface="Times New Roman" panose="02020603050405020304" pitchFamily="18" charset="0"/>
                <a:ea typeface="Times New Roman" panose="02020603050405020304" pitchFamily="18" charset="0"/>
              </a:rPr>
              <a:t>“</a:t>
            </a:r>
            <a:r>
              <a:rPr lang="fr-FR" sz="2800" i="1" dirty="0" err="1">
                <a:effectLst/>
                <a:latin typeface="Times New Roman" panose="02020603050405020304" pitchFamily="18" charset="0"/>
                <a:ea typeface="Times New Roman" panose="02020603050405020304" pitchFamily="18" charset="0"/>
              </a:rPr>
              <a:t>Trong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hoàn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cảnh</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đề</a:t>
            </a:r>
            <a:r>
              <a:rPr lang="fr-FR" sz="2800" i="1" dirty="0">
                <a:effectLst/>
                <a:latin typeface="Times New Roman" panose="02020603050405020304" pitchFamily="18" charset="0"/>
                <a:ea typeface="Times New Roman" panose="02020603050405020304" pitchFamily="18" charset="0"/>
              </a:rPr>
              <a:t> lao, </a:t>
            </a:r>
            <a:r>
              <a:rPr lang="fr-FR" sz="2800" i="1" dirty="0" err="1">
                <a:effectLst/>
                <a:latin typeface="Times New Roman" panose="02020603050405020304" pitchFamily="18" charset="0"/>
                <a:ea typeface="Times New Roman" panose="02020603050405020304" pitchFamily="18" charset="0"/>
              </a:rPr>
              <a:t>người</a:t>
            </a:r>
            <a:r>
              <a:rPr lang="fr-FR" sz="2800" i="1" dirty="0">
                <a:effectLst/>
                <a:latin typeface="Times New Roman" panose="02020603050405020304" pitchFamily="18" charset="0"/>
                <a:ea typeface="Times New Roman" panose="02020603050405020304" pitchFamily="18" charset="0"/>
              </a:rPr>
              <a:t> ta </a:t>
            </a:r>
            <a:r>
              <a:rPr lang="fr-FR" sz="2800" i="1" dirty="0" err="1">
                <a:effectLst/>
                <a:latin typeface="Times New Roman" panose="02020603050405020304" pitchFamily="18" charset="0"/>
                <a:ea typeface="Times New Roman" panose="02020603050405020304" pitchFamily="18" charset="0"/>
              </a:rPr>
              <a:t>sống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bằng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tàn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nhẫn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bằng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lừa</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lọc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tính</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cách</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dịu</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dàng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lòng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biết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giá</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người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biết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trọng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người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ngay</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của</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viên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quan</a:t>
            </a:r>
            <a:r>
              <a:rPr lang="fr-FR" sz="2800" i="1" dirty="0">
                <a:effectLst/>
                <a:latin typeface="Times New Roman" panose="02020603050405020304" pitchFamily="18" charset="0"/>
                <a:ea typeface="Times New Roman" panose="02020603050405020304" pitchFamily="18" charset="0"/>
              </a:rPr>
              <a:t> coi </a:t>
            </a:r>
            <a:r>
              <a:rPr lang="fr-FR" sz="2800" i="1" dirty="0" err="1">
                <a:effectLst/>
                <a:latin typeface="Times New Roman" panose="02020603050405020304" pitchFamily="18" charset="0"/>
                <a:ea typeface="Times New Roman" panose="02020603050405020304" pitchFamily="18" charset="0"/>
              </a:rPr>
              <a:t>ngục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này</a:t>
            </a:r>
            <a:r>
              <a:rPr lang="fr-FR" sz="2800" i="1" dirty="0">
                <a:effectLst/>
                <a:latin typeface="Times New Roman" panose="02020603050405020304" pitchFamily="18" charset="0"/>
                <a:ea typeface="Times New Roman" panose="02020603050405020304" pitchFamily="18" charset="0"/>
              </a:rPr>
              <a:t> là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thanh</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âm</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trong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trẻo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chen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giữa</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bản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đàn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mà</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nhạc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luật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đều</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hỗn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loạn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xô</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bồ</a:t>
            </a:r>
            <a:r>
              <a:rPr lang="fr-FR"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2800" i="1" dirty="0" err="1">
                <a:effectLst/>
                <a:latin typeface="Times New Roman" panose="02020603050405020304" pitchFamily="18" charset="0"/>
                <a:ea typeface="Times New Roman" panose="02020603050405020304" pitchFamily="18" charset="0"/>
              </a:rPr>
              <a:t>Ông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Trời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nhiều</a:t>
            </a:r>
            <a:r>
              <a:rPr lang="fr-FR" sz="2800" i="1" dirty="0">
                <a:effectLst/>
                <a:latin typeface="Times New Roman" panose="02020603050405020304" pitchFamily="18" charset="0"/>
                <a:ea typeface="Times New Roman" panose="02020603050405020304" pitchFamily="18" charset="0"/>
              </a:rPr>
              <a:t> khi </a:t>
            </a:r>
            <a:r>
              <a:rPr lang="fr-FR" sz="2800" i="1" dirty="0" err="1">
                <a:effectLst/>
                <a:latin typeface="Times New Roman" panose="02020603050405020304" pitchFamily="18" charset="0"/>
                <a:ea typeface="Times New Roman" panose="02020603050405020304" pitchFamily="18" charset="0"/>
              </a:rPr>
              <a:t>hay</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chơi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ác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đem</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đầy</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ải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những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cái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thuần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khiết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giữa</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đống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cặn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bã</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những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người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có</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tâm</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điền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tốt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thẳng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thắn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lại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phải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ăn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đời</a:t>
            </a:r>
            <a:r>
              <a:rPr lang="fr-FR" sz="2800" i="1" dirty="0">
                <a:effectLst/>
                <a:latin typeface="Times New Roman" panose="02020603050405020304" pitchFamily="18" charset="0"/>
                <a:ea typeface="Times New Roman" panose="02020603050405020304" pitchFamily="18" charset="0"/>
              </a:rPr>
              <a:t> ở </a:t>
            </a:r>
            <a:r>
              <a:rPr lang="fr-FR" sz="2800" i="1" dirty="0" err="1">
                <a:effectLst/>
                <a:latin typeface="Times New Roman" panose="02020603050405020304" pitchFamily="18" charset="0"/>
                <a:ea typeface="Times New Roman" panose="02020603050405020304" pitchFamily="18" charset="0"/>
              </a:rPr>
              <a:t>kiếp</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với</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lũ</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quay</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quắt</a:t>
            </a:r>
            <a:r>
              <a:rPr lang="fr-FR"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2800" i="1" dirty="0">
                <a:solidFill>
                  <a:srgbClr val="000000"/>
                </a:solidFill>
                <a:effectLst/>
                <a:latin typeface="Times New Roman" panose="02020603050405020304" pitchFamily="18" charset="0"/>
                <a:ea typeface="Times New Roman" panose="02020603050405020304" pitchFamily="18" charset="0"/>
              </a:rPr>
              <a:t>( </a:t>
            </a:r>
            <a:r>
              <a:rPr lang="fr-FR" sz="2800" i="1" dirty="0" err="1">
                <a:solidFill>
                  <a:srgbClr val="000000"/>
                </a:solidFill>
                <a:effectLst/>
                <a:latin typeface="Times New Roman" panose="02020603050405020304" pitchFamily="18" charset="0"/>
                <a:ea typeface="Times New Roman" panose="02020603050405020304" pitchFamily="18" charset="0"/>
              </a:rPr>
              <a:t>Trích</a:t>
            </a:r>
            <a:r>
              <a:rPr lang="fr-FR" sz="2800" i="1"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Chữ</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người</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tử</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tù</a:t>
            </a:r>
            <a:r>
              <a:rPr lang="fr-FR" sz="2800" dirty="0">
                <a:solidFill>
                  <a:srgbClr val="000000"/>
                </a:solidFill>
                <a:effectLst/>
                <a:latin typeface="Times New Roman" panose="02020603050405020304" pitchFamily="18" charset="0"/>
                <a:ea typeface="Times New Roman" panose="02020603050405020304" pitchFamily="18" charset="0"/>
              </a:rPr>
              <a:t>, Tr110, SGK </a:t>
            </a:r>
            <a:r>
              <a:rPr lang="fr-FR" sz="2800" dirty="0" err="1">
                <a:solidFill>
                  <a:srgbClr val="000000"/>
                </a:solidFill>
                <a:effectLst/>
                <a:latin typeface="Times New Roman" panose="02020603050405020304" pitchFamily="18" charset="0"/>
                <a:ea typeface="Times New Roman" panose="02020603050405020304" pitchFamily="18" charset="0"/>
              </a:rPr>
              <a:t>Ngữ</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văn</a:t>
            </a:r>
            <a:r>
              <a:rPr lang="fr-FR" sz="2800" dirty="0">
                <a:solidFill>
                  <a:srgbClr val="000000"/>
                </a:solidFill>
                <a:effectLst/>
                <a:latin typeface="Times New Roman" panose="02020603050405020304" pitchFamily="18" charset="0"/>
                <a:ea typeface="Times New Roman" panose="02020603050405020304" pitchFamily="18" charset="0"/>
              </a:rPr>
              <a:t> 11, </a:t>
            </a:r>
            <a:r>
              <a:rPr lang="fr-FR" sz="2800" dirty="0" err="1">
                <a:solidFill>
                  <a:srgbClr val="000000"/>
                </a:solidFill>
                <a:effectLst/>
                <a:latin typeface="Times New Roman" panose="02020603050405020304" pitchFamily="18" charset="0"/>
                <a:ea typeface="Times New Roman" panose="02020603050405020304" pitchFamily="18" charset="0"/>
              </a:rPr>
              <a:t>Tập</a:t>
            </a:r>
            <a:r>
              <a:rPr lang="fr-FR" sz="2800" dirty="0">
                <a:solidFill>
                  <a:srgbClr val="000000"/>
                </a:solidFill>
                <a:effectLst/>
                <a:latin typeface="Times New Roman" panose="02020603050405020304" pitchFamily="18" charset="0"/>
                <a:ea typeface="Times New Roman" panose="02020603050405020304" pitchFamily="18" charset="0"/>
              </a:rPr>
              <a:t> I, NXBGD 2007)</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2800" b="1" i="1" dirty="0" err="1">
                <a:effectLst/>
                <a:latin typeface="Times New Roman" panose="02020603050405020304" pitchFamily="18" charset="0"/>
                <a:ea typeface="Times New Roman" panose="02020603050405020304" pitchFamily="18" charset="0"/>
              </a:rPr>
              <a:t>Đọc</a:t>
            </a:r>
            <a:r>
              <a:rPr lang="fr-FR" sz="2800" b="1" i="1" dirty="0">
                <a:effectLst/>
                <a:latin typeface="Times New Roman" panose="02020603050405020304" pitchFamily="18" charset="0"/>
                <a:ea typeface="Times New Roman" panose="02020603050405020304" pitchFamily="18" charset="0"/>
              </a:rPr>
              <a:t> </a:t>
            </a:r>
            <a:r>
              <a:rPr lang="fr-FR" sz="2800" b="1" i="1" dirty="0" err="1">
                <a:effectLst/>
                <a:latin typeface="Times New Roman" panose="02020603050405020304" pitchFamily="18" charset="0"/>
                <a:ea typeface="Times New Roman" panose="02020603050405020304" pitchFamily="18" charset="0"/>
              </a:rPr>
              <a:t>văn</a:t>
            </a:r>
            <a:r>
              <a:rPr lang="fr-FR" sz="2800" b="1" i="1" dirty="0">
                <a:effectLst/>
                <a:latin typeface="Times New Roman" panose="02020603050405020304" pitchFamily="18" charset="0"/>
                <a:ea typeface="Times New Roman" panose="02020603050405020304" pitchFamily="18" charset="0"/>
              </a:rPr>
              <a:t> </a:t>
            </a:r>
            <a:r>
              <a:rPr lang="fr-FR" sz="2800" b="1" i="1" dirty="0" err="1">
                <a:effectLst/>
                <a:latin typeface="Times New Roman" panose="02020603050405020304" pitchFamily="18" charset="0"/>
                <a:ea typeface="Times New Roman" panose="02020603050405020304" pitchFamily="18" charset="0"/>
              </a:rPr>
              <a:t>bản</a:t>
            </a:r>
            <a:r>
              <a:rPr lang="fr-FR" sz="2800" b="1" i="1" dirty="0">
                <a:effectLst/>
                <a:latin typeface="Times New Roman" panose="02020603050405020304" pitchFamily="18" charset="0"/>
                <a:ea typeface="Times New Roman" panose="02020603050405020304" pitchFamily="18" charset="0"/>
              </a:rPr>
              <a:t> </a:t>
            </a:r>
            <a:r>
              <a:rPr lang="fr-FR" sz="2800" b="1" i="1" dirty="0" err="1">
                <a:effectLst/>
                <a:latin typeface="Times New Roman" panose="02020603050405020304" pitchFamily="18" charset="0"/>
                <a:ea typeface="Times New Roman" panose="02020603050405020304" pitchFamily="18" charset="0"/>
              </a:rPr>
              <a:t>trên</a:t>
            </a:r>
            <a:r>
              <a:rPr lang="fr-FR" sz="2800" b="1" i="1" dirty="0">
                <a:effectLst/>
                <a:latin typeface="Times New Roman" panose="02020603050405020304" pitchFamily="18" charset="0"/>
                <a:ea typeface="Times New Roman" panose="02020603050405020304" pitchFamily="18" charset="0"/>
              </a:rPr>
              <a:t> </a:t>
            </a:r>
            <a:r>
              <a:rPr lang="fr-FR" sz="2800" b="1" i="1" dirty="0" err="1">
                <a:effectLst/>
                <a:latin typeface="Times New Roman" panose="02020603050405020304" pitchFamily="18" charset="0"/>
                <a:ea typeface="Times New Roman" panose="02020603050405020304" pitchFamily="18" charset="0"/>
              </a:rPr>
              <a:t>và</a:t>
            </a:r>
            <a:r>
              <a:rPr lang="fr-FR" sz="2800" b="1" i="1" dirty="0">
                <a:effectLst/>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trả</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lời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câu</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hỏi</a:t>
            </a:r>
            <a:r>
              <a:rPr lang="en-US" sz="2800" b="1"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2800" dirty="0" err="1">
                <a:effectLst/>
                <a:latin typeface="Times New Roman" panose="02020603050405020304" pitchFamily="18" charset="0"/>
                <a:ea typeface="Times New Roman" panose="02020603050405020304" pitchFamily="18" charset="0"/>
              </a:rPr>
              <a:t>Câu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văn</a:t>
            </a:r>
            <a:r>
              <a:rPr lang="fr-FR" sz="2800"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viên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quan</a:t>
            </a:r>
            <a:r>
              <a:rPr lang="fr-FR" sz="2800" i="1" dirty="0">
                <a:effectLst/>
                <a:latin typeface="Times New Roman" panose="02020603050405020304" pitchFamily="18" charset="0"/>
                <a:ea typeface="Times New Roman" panose="02020603050405020304" pitchFamily="18" charset="0"/>
              </a:rPr>
              <a:t> coi </a:t>
            </a:r>
            <a:r>
              <a:rPr lang="fr-FR" sz="2800" i="1" dirty="0" err="1">
                <a:effectLst/>
                <a:latin typeface="Times New Roman" panose="02020603050405020304" pitchFamily="18" charset="0"/>
                <a:ea typeface="Times New Roman" panose="02020603050405020304" pitchFamily="18" charset="0"/>
              </a:rPr>
              <a:t>ngục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này</a:t>
            </a:r>
            <a:r>
              <a:rPr lang="fr-FR" sz="2800" i="1" dirty="0">
                <a:effectLst/>
                <a:latin typeface="Times New Roman" panose="02020603050405020304" pitchFamily="18" charset="0"/>
                <a:ea typeface="Times New Roman" panose="02020603050405020304" pitchFamily="18" charset="0"/>
              </a:rPr>
              <a:t> là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thanh</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âm</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trong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trẻo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chen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giữa</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bản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đàn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mà</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nhạc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luật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đều</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hỗn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loạn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xô</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bồ</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được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sử</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dụng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biện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pháp</a:t>
            </a:r>
            <a:r>
              <a:rPr lang="fr-FR" sz="2800" dirty="0">
                <a:effectLst/>
                <a:latin typeface="Times New Roman" panose="02020603050405020304" pitchFamily="18" charset="0"/>
                <a:ea typeface="Times New Roman" panose="02020603050405020304" pitchFamily="18" charset="0"/>
              </a:rPr>
              <a:t> tu </a:t>
            </a:r>
            <a:r>
              <a:rPr lang="fr-FR" sz="2800" dirty="0" err="1">
                <a:effectLst/>
                <a:latin typeface="Times New Roman" panose="02020603050405020304" pitchFamily="18" charset="0"/>
                <a:ea typeface="Times New Roman" panose="02020603050405020304" pitchFamily="18" charset="0"/>
              </a:rPr>
              <a:t>từ</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gì</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Nêu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hiệu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quả</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nghệ</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thuật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biện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pháp</a:t>
            </a:r>
            <a:r>
              <a:rPr lang="fr-FR" sz="2800" dirty="0">
                <a:effectLst/>
                <a:latin typeface="Times New Roman" panose="02020603050405020304" pitchFamily="18" charset="0"/>
                <a:ea typeface="Times New Roman" panose="02020603050405020304" pitchFamily="18" charset="0"/>
              </a:rPr>
              <a:t> tu </a:t>
            </a:r>
            <a:r>
              <a:rPr lang="fr-FR" sz="2800" dirty="0" err="1">
                <a:effectLst/>
                <a:latin typeface="Times New Roman" panose="02020603050405020304" pitchFamily="18" charset="0"/>
                <a:ea typeface="Times New Roman" panose="02020603050405020304" pitchFamily="18" charset="0"/>
              </a:rPr>
              <a:t>từ</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đó</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3405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2966A4D-1C04-4259-8084-33B081EDB316}"/>
              </a:ext>
            </a:extLst>
          </p:cNvPr>
          <p:cNvSpPr txBox="1"/>
          <p:nvPr/>
        </p:nvSpPr>
        <p:spPr>
          <a:xfrm>
            <a:off x="914400" y="1721276"/>
            <a:ext cx="9561444" cy="4401205"/>
          </a:xfrm>
          <a:prstGeom prst="rect">
            <a:avLst/>
          </a:prstGeom>
          <a:noFill/>
        </p:spPr>
        <p:txBody>
          <a:bodyPr wrap="square">
            <a:spAutoFit/>
          </a:bodyPr>
          <a:lstStyle/>
          <a:p>
            <a:pPr marL="0" marR="0" algn="just">
              <a:spcBef>
                <a:spcPts val="0"/>
              </a:spcBef>
              <a:spcAft>
                <a:spcPts val="0"/>
              </a:spcAft>
            </a:pPr>
            <a:r>
              <a:rPr lang="fr-FR" sz="2800" dirty="0" err="1">
                <a:effectLst/>
                <a:latin typeface="Times New Roman" panose="02020603050405020304" pitchFamily="18" charset="0"/>
                <a:ea typeface="Times New Roman" panose="02020603050405020304" pitchFamily="18" charset="0"/>
              </a:rPr>
              <a:t>Định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hướng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trả</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lời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Câu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văn</a:t>
            </a:r>
            <a:r>
              <a:rPr lang="fr-FR" sz="2800"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viên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quan</a:t>
            </a:r>
            <a:r>
              <a:rPr lang="fr-FR" sz="2800" i="1" dirty="0">
                <a:effectLst/>
                <a:latin typeface="Times New Roman" panose="02020603050405020304" pitchFamily="18" charset="0"/>
                <a:ea typeface="Times New Roman" panose="02020603050405020304" pitchFamily="18" charset="0"/>
              </a:rPr>
              <a:t> coi </a:t>
            </a:r>
            <a:r>
              <a:rPr lang="fr-FR" sz="2800" i="1" dirty="0" err="1">
                <a:effectLst/>
                <a:latin typeface="Times New Roman" panose="02020603050405020304" pitchFamily="18" charset="0"/>
                <a:ea typeface="Times New Roman" panose="02020603050405020304" pitchFamily="18" charset="0"/>
              </a:rPr>
              <a:t>ngục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này</a:t>
            </a:r>
            <a:r>
              <a:rPr lang="fr-FR" sz="2800" i="1" dirty="0">
                <a:effectLst/>
                <a:latin typeface="Times New Roman" panose="02020603050405020304" pitchFamily="18" charset="0"/>
                <a:ea typeface="Times New Roman" panose="02020603050405020304" pitchFamily="18" charset="0"/>
              </a:rPr>
              <a:t> là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thanh</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âm</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trong</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trẻo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chen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vào</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giữa</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một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bản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đàn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mà</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nhạc</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luật</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đều</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hỗn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loạn</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xô</a:t>
            </a:r>
            <a:r>
              <a:rPr lang="fr-FR" sz="2800" i="1" dirty="0">
                <a:effectLst/>
                <a:latin typeface="Times New Roman" panose="02020603050405020304" pitchFamily="18" charset="0"/>
                <a:ea typeface="Times New Roman" panose="02020603050405020304" pitchFamily="18" charset="0"/>
              </a:rPr>
              <a:t> </a:t>
            </a:r>
            <a:r>
              <a:rPr lang="fr-FR" sz="2800" i="1" dirty="0" err="1">
                <a:effectLst/>
                <a:latin typeface="Times New Roman" panose="02020603050405020304" pitchFamily="18" charset="0"/>
                <a:ea typeface="Times New Roman" panose="02020603050405020304" pitchFamily="18" charset="0"/>
              </a:rPr>
              <a:t>bồ</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được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sử</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dụng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biện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pháp</a:t>
            </a:r>
            <a:r>
              <a:rPr lang="fr-FR" sz="2800" dirty="0">
                <a:effectLst/>
                <a:latin typeface="Times New Roman" panose="02020603050405020304" pitchFamily="18" charset="0"/>
                <a:ea typeface="Times New Roman" panose="02020603050405020304" pitchFamily="18" charset="0"/>
              </a:rPr>
              <a:t> tu </a:t>
            </a:r>
            <a:r>
              <a:rPr lang="fr-FR" sz="2800" dirty="0" err="1">
                <a:effectLst/>
                <a:latin typeface="Times New Roman" panose="02020603050405020304" pitchFamily="18" charset="0"/>
                <a:ea typeface="Times New Roman" panose="02020603050405020304" pitchFamily="18" charset="0"/>
              </a:rPr>
              <a:t>từ</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sánh</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2800" dirty="0" err="1">
                <a:effectLst/>
                <a:latin typeface="Times New Roman" panose="02020603050405020304" pitchFamily="18" charset="0"/>
                <a:ea typeface="Times New Roman" panose="02020603050405020304" pitchFamily="18" charset="0"/>
              </a:rPr>
              <a:t>Hiệu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quả</a:t>
            </a:r>
            <a:r>
              <a:rPr lang="fr-FR" sz="2800" dirty="0">
                <a:effectLst/>
                <a:latin typeface="Times New Roman" panose="02020603050405020304" pitchFamily="18" charset="0"/>
                <a:ea typeface="Times New Roman" panose="02020603050405020304" pitchFamily="18" charset="0"/>
              </a:rPr>
              <a:t>:  - Là </a:t>
            </a:r>
            <a:r>
              <a:rPr lang="fr-FR" sz="2800" dirty="0" err="1">
                <a:effectLst/>
                <a:latin typeface="Times New Roman" panose="02020603050405020304" pitchFamily="18" charset="0"/>
                <a:ea typeface="Times New Roman" panose="02020603050405020304" pitchFamily="18" charset="0"/>
              </a:rPr>
              <a:t>hình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ảnh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súc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tích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tạo</a:t>
            </a:r>
            <a:r>
              <a:rPr lang="fr-FR" sz="2800" dirty="0">
                <a:effectLst/>
                <a:latin typeface="Times New Roman" panose="02020603050405020304" pitchFamily="18" charset="0"/>
                <a:ea typeface="Times New Roman" panose="02020603050405020304" pitchFamily="18" charset="0"/>
              </a:rPr>
              <a:t> ra </a:t>
            </a:r>
            <a:r>
              <a:rPr lang="fr-FR" sz="2800" dirty="0" err="1">
                <a:effectLst/>
                <a:latin typeface="Times New Roman" panose="02020603050405020304" pitchFamily="18" charset="0"/>
                <a:ea typeface="Times New Roman" panose="02020603050405020304" pitchFamily="18" charset="0"/>
              </a:rPr>
              <a:t>sự</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đối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lập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sắc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nét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giữa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trong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với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đục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thuần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khiết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với</a:t>
            </a:r>
            <a:r>
              <a:rPr lang="fr-FR" sz="2800" dirty="0">
                <a:effectLst/>
                <a:latin typeface="Times New Roman" panose="02020603050405020304" pitchFamily="18" charset="0"/>
                <a:ea typeface="Times New Roman" panose="02020603050405020304" pitchFamily="18" charset="0"/>
              </a:rPr>
              <a:t> ô </a:t>
            </a:r>
            <a:r>
              <a:rPr lang="fr-FR" sz="2800" dirty="0" err="1">
                <a:effectLst/>
                <a:latin typeface="Times New Roman" panose="02020603050405020304" pitchFamily="18" charset="0"/>
                <a:ea typeface="Times New Roman" panose="02020603050405020304" pitchFamily="18" charset="0"/>
              </a:rPr>
              <a:t>trọc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cao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quý</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với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thấp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hèn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giữa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cá</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thể</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nhỏ</a:t>
            </a:r>
            <a:r>
              <a:rPr lang="fr-FR" sz="2800" dirty="0">
                <a:effectLst/>
                <a:latin typeface="Times New Roman" panose="02020603050405020304" pitchFamily="18" charset="0"/>
                <a:ea typeface="Times New Roman" panose="02020603050405020304" pitchFamily="18" charset="0"/>
              </a:rPr>
              <a:t> bé, </a:t>
            </a:r>
            <a:r>
              <a:rPr lang="fr-FR" sz="2800" dirty="0" err="1">
                <a:effectLst/>
                <a:latin typeface="Times New Roman" panose="02020603050405020304" pitchFamily="18" charset="0"/>
                <a:ea typeface="Times New Roman" panose="02020603050405020304" pitchFamily="18" charset="0"/>
              </a:rPr>
              <a:t>mong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manh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với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thế</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giới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hỗn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tạp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xô</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bồ</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r>
              <a:rPr lang="fr-FR" sz="2800" dirty="0">
                <a:effectLst/>
                <a:latin typeface="Times New Roman" panose="02020603050405020304" pitchFamily="18" charset="0"/>
                <a:ea typeface="Times New Roman" panose="02020603050405020304" pitchFamily="18" charset="0"/>
              </a:rPr>
              <a:t>- Là </a:t>
            </a:r>
            <a:r>
              <a:rPr lang="fr-FR" sz="2800" dirty="0" err="1">
                <a:effectLst/>
                <a:latin typeface="Times New Roman" panose="02020603050405020304" pitchFamily="18" charset="0"/>
                <a:ea typeface="Times New Roman" panose="02020603050405020304" pitchFamily="18" charset="0"/>
              </a:rPr>
              <a:t>hình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ảnh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sánh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hoa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mĩ</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đắt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giá</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gây</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ấn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tượng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mạnh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thể</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hiện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một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sự</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khái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quát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nghệ</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thuật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sắc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sảo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tinh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tế</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giúp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tác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giả</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làm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nổi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bật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và</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đề</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cao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vẻ</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đẹp</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tâm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hồn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nhân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vật</a:t>
            </a:r>
            <a:r>
              <a:rPr lang="fr-FR" sz="2800" dirty="0">
                <a:effectLst/>
                <a:latin typeface="Times New Roman" panose="02020603050405020304" pitchFamily="18" charset="0"/>
                <a:ea typeface="Times New Roman" panose="02020603050405020304" pitchFamily="18" charset="0"/>
              </a:rPr>
              <a:t>. Là chi </a:t>
            </a:r>
            <a:r>
              <a:rPr lang="fr-FR" sz="2800" dirty="0" err="1">
                <a:effectLst/>
                <a:latin typeface="Times New Roman" panose="02020603050405020304" pitchFamily="18" charset="0"/>
                <a:ea typeface="Times New Roman" panose="02020603050405020304" pitchFamily="18" charset="0"/>
              </a:rPr>
              <a:t>tiết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nghệ</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thuật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mang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đậm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dấu</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ấn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phong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cách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tài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hoa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Nguyễn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Tuân</a:t>
            </a:r>
            <a:r>
              <a:rPr lang="fr-FR"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45771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12192000" cy="6858000"/>
          </a:xfrm>
          <a:prstGeom prst="rect">
            <a:avLst/>
          </a:prstGeom>
          <a:solidFill>
            <a:schemeClr val="tx1"/>
          </a:solidFill>
          <a:ln w="57150" cmpd="thickThin">
            <a:solidFill>
              <a:schemeClr val="tx1"/>
            </a:solidFill>
            <a:miter lim="800000"/>
            <a:headEnd/>
            <a:tailEnd/>
          </a:ln>
        </p:spPr>
        <p:txBody>
          <a:bodyPr wrap="none" anchor="ctr"/>
          <a:lstStyle/>
          <a:p>
            <a:endParaRPr lang="en-US"/>
          </a:p>
        </p:txBody>
      </p:sp>
      <p:sp>
        <p:nvSpPr>
          <p:cNvPr id="11267" name="WordArt 5"/>
          <p:cNvSpPr>
            <a:spLocks noChangeArrowheads="1" noChangeShapeType="1" noTextEdit="1"/>
          </p:cNvSpPr>
          <p:nvPr/>
        </p:nvSpPr>
        <p:spPr bwMode="auto">
          <a:xfrm>
            <a:off x="1524001" y="0"/>
            <a:ext cx="97155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i="1" kern="10">
                <a:solidFill>
                  <a:srgbClr val="FFCC00"/>
                </a:solidFill>
                <a:effectLst>
                  <a:outerShdw dist="45791" dir="2021404" algn="ctr" rotWithShape="0">
                    <a:srgbClr val="B2B2B2">
                      <a:alpha val="79999"/>
                    </a:srgbClr>
                  </a:outerShdw>
                </a:effectLst>
                <a:latin typeface="Times New Roman"/>
                <a:cs typeface="Times New Roman"/>
              </a:rPr>
              <a:t>Một số hình ảnh về nghệ thuật thư pháp</a:t>
            </a:r>
            <a:endParaRPr lang="en-US" sz="3600" i="1" kern="10">
              <a:solidFill>
                <a:srgbClr val="FFCC00"/>
              </a:solidFill>
              <a:effectLst>
                <a:outerShdw dist="45791" dir="2021404" algn="ctr" rotWithShape="0">
                  <a:srgbClr val="B2B2B2">
                    <a:alpha val="79999"/>
                  </a:srgbClr>
                </a:outerShdw>
              </a:effectLst>
              <a:latin typeface="Times New Roman"/>
              <a:cs typeface="Times New Roman"/>
            </a:endParaRPr>
          </a:p>
        </p:txBody>
      </p:sp>
      <p:pic>
        <p:nvPicPr>
          <p:cNvPr id="11268" name="Picture 6" descr="thuphap Li Long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47800"/>
            <a:ext cx="5232400" cy="51816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7" descr="Pict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4978400" cy="51816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0220"/>
      </p:ext>
    </p:extLst>
  </p:cSld>
  <p:clrMapOvr>
    <a:masterClrMapping/>
  </p:clrMapOvr>
  <p:transition advClick="0" advTm="4000">
    <p:whee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a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
            <a:ext cx="11379200" cy="26670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5" descr="Pictur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048000"/>
            <a:ext cx="11379200" cy="25908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3636434" y="5734050"/>
            <a:ext cx="428836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3600" b="1" i="1">
                <a:solidFill>
                  <a:srgbClr val="006600"/>
                </a:solidFill>
              </a:rPr>
              <a:t>Bức hoành phi</a:t>
            </a:r>
          </a:p>
        </p:txBody>
      </p:sp>
    </p:spTree>
    <p:extLst>
      <p:ext uri="{BB962C8B-B14F-4D97-AF65-F5344CB8AC3E}">
        <p14:creationId xmlns:p14="http://schemas.microsoft.com/office/powerpoint/2010/main" val="3869386106"/>
      </p:ext>
    </p:extLst>
  </p:cSld>
  <p:clrMapOvr>
    <a:masterClrMapping/>
  </p:clrMapOvr>
  <p:transition advClick="0" advTm="5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0"/>
                                        <p:tgtEl>
                                          <p:spTgt spid="19460"/>
                                        </p:tgtEl>
                                      </p:cBhvr>
                                    </p:animEffect>
                                    <p:anim calcmode="lin" valueType="num">
                                      <p:cBhvr>
                                        <p:cTn id="8" dur="1000" fill="hold"/>
                                        <p:tgtEl>
                                          <p:spTgt spid="19460"/>
                                        </p:tgtEl>
                                        <p:attrNameLst>
                                          <p:attrName>ppt_x</p:attrName>
                                        </p:attrNameLst>
                                      </p:cBhvr>
                                      <p:tavLst>
                                        <p:tav tm="0">
                                          <p:val>
                                            <p:strVal val="#ppt_x"/>
                                          </p:val>
                                        </p:tav>
                                        <p:tav tm="100000">
                                          <p:val>
                                            <p:strVal val="#ppt_x"/>
                                          </p:val>
                                        </p:tav>
                                      </p:tavLst>
                                    </p:anim>
                                    <p:anim calcmode="lin" valueType="num">
                                      <p:cBhvr>
                                        <p:cTn id="9" dur="1000" fill="hold"/>
                                        <p:tgtEl>
                                          <p:spTgt spid="1946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461"/>
                                        </p:tgtEl>
                                        <p:attrNameLst>
                                          <p:attrName>style.visibility</p:attrName>
                                        </p:attrNameLst>
                                      </p:cBhvr>
                                      <p:to>
                                        <p:strVal val="visible"/>
                                      </p:to>
                                    </p:set>
                                    <p:animEffect transition="in" filter="fade">
                                      <p:cBhvr>
                                        <p:cTn id="13" dur="1000"/>
                                        <p:tgtEl>
                                          <p:spTgt spid="19461"/>
                                        </p:tgtEl>
                                      </p:cBhvr>
                                    </p:animEffect>
                                    <p:anim calcmode="lin" valueType="num">
                                      <p:cBhvr>
                                        <p:cTn id="14" dur="1000" fill="hold"/>
                                        <p:tgtEl>
                                          <p:spTgt spid="19461"/>
                                        </p:tgtEl>
                                        <p:attrNameLst>
                                          <p:attrName>ppt_x</p:attrName>
                                        </p:attrNameLst>
                                      </p:cBhvr>
                                      <p:tavLst>
                                        <p:tav tm="0">
                                          <p:val>
                                            <p:strVal val="#ppt_x"/>
                                          </p:val>
                                        </p:tav>
                                        <p:tav tm="100000">
                                          <p:val>
                                            <p:strVal val="#ppt_x"/>
                                          </p:val>
                                        </p:tav>
                                      </p:tavLst>
                                    </p:anim>
                                    <p:anim calcmode="lin" valueType="num">
                                      <p:cBhvr>
                                        <p:cTn id="15" dur="1000" fill="hold"/>
                                        <p:tgtEl>
                                          <p:spTgt spid="1946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19462"/>
                                        </p:tgtEl>
                                        <p:attrNameLst>
                                          <p:attrName>style.visibility</p:attrName>
                                        </p:attrNameLst>
                                      </p:cBhvr>
                                      <p:to>
                                        <p:strVal val="visible"/>
                                      </p:to>
                                    </p:set>
                                    <p:animEffect transition="in" filter="slide(fromBottom)">
                                      <p:cBhvr>
                                        <p:cTn id="19"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52400"/>
            <a:ext cx="10566400" cy="64770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315" name="WordArt 5"/>
          <p:cNvSpPr>
            <a:spLocks noChangeArrowheads="1" noChangeShapeType="1" noTextEdit="1"/>
          </p:cNvSpPr>
          <p:nvPr/>
        </p:nvSpPr>
        <p:spPr bwMode="auto">
          <a:xfrm rot="-317864">
            <a:off x="0" y="2209800"/>
            <a:ext cx="1117600" cy="1752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i="1" kern="10">
                <a:solidFill>
                  <a:srgbClr val="000066"/>
                </a:solidFill>
                <a:effectLst>
                  <a:outerShdw dist="45791" dir="2021404" algn="ctr" rotWithShape="0">
                    <a:srgbClr val="B2B2B2">
                      <a:alpha val="79999"/>
                    </a:srgbClr>
                  </a:outerShdw>
                </a:effectLst>
                <a:latin typeface="Times New Roman"/>
                <a:cs typeface="Times New Roman"/>
              </a:rPr>
              <a:t>BỘ</a:t>
            </a:r>
          </a:p>
          <a:p>
            <a:pPr algn="ctr"/>
            <a:r>
              <a:rPr lang="en-US" sz="3600" i="1" kern="10">
                <a:solidFill>
                  <a:srgbClr val="000066"/>
                </a:solidFill>
                <a:effectLst>
                  <a:outerShdw dist="45791" dir="2021404" algn="ctr" rotWithShape="0">
                    <a:srgbClr val="B2B2B2">
                      <a:alpha val="79999"/>
                    </a:srgbClr>
                  </a:outerShdw>
                </a:effectLst>
                <a:latin typeface="Times New Roman"/>
                <a:cs typeface="Times New Roman"/>
              </a:rPr>
              <a:t>TỨ</a:t>
            </a:r>
          </a:p>
          <a:p>
            <a:pPr algn="ctr"/>
            <a:r>
              <a:rPr lang="en-US" sz="3600" i="1" kern="10">
                <a:solidFill>
                  <a:srgbClr val="000066"/>
                </a:solidFill>
                <a:effectLst>
                  <a:outerShdw dist="45791" dir="2021404" algn="ctr" rotWithShape="0">
                    <a:srgbClr val="B2B2B2">
                      <a:alpha val="79999"/>
                    </a:srgbClr>
                  </a:outerShdw>
                </a:effectLst>
                <a:latin typeface="Times New Roman"/>
                <a:cs typeface="Times New Roman"/>
              </a:rPr>
              <a:t>BÌNH</a:t>
            </a:r>
          </a:p>
        </p:txBody>
      </p:sp>
    </p:spTree>
    <p:extLst>
      <p:ext uri="{BB962C8B-B14F-4D97-AF65-F5344CB8AC3E}">
        <p14:creationId xmlns:p14="http://schemas.microsoft.com/office/powerpoint/2010/main" val="701996238"/>
      </p:ext>
    </p:extLst>
  </p:cSld>
  <p:clrMapOvr>
    <a:masterClrMapping/>
  </p:clrMapOvr>
  <p:transition advClick="0" advTm="4000">
    <p:wheel spokes="8"/>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599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1930401" y="2868613"/>
            <a:ext cx="170271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b="1">
                <a:solidFill>
                  <a:srgbClr val="FFCC00"/>
                </a:solidFill>
                <a:latin typeface="Arial" pitchFamily="34" charset="0"/>
                <a:cs typeface="Arial" pitchFamily="34" charset="0"/>
              </a:rPr>
              <a:t>Chữ Cần</a:t>
            </a:r>
          </a:p>
        </p:txBody>
      </p:sp>
      <p:pic>
        <p:nvPicPr>
          <p:cNvPr id="14343" name="Picture 7" descr="D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8600"/>
            <a:ext cx="5283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8"/>
          <p:cNvSpPr txBox="1">
            <a:spLocks noChangeArrowheads="1"/>
          </p:cNvSpPr>
          <p:nvPr/>
        </p:nvSpPr>
        <p:spPr bwMode="auto">
          <a:xfrm>
            <a:off x="8128001" y="2819401"/>
            <a:ext cx="1702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b="1">
                <a:solidFill>
                  <a:srgbClr val="FFCC00"/>
                </a:solidFill>
                <a:latin typeface="Arial" pitchFamily="34" charset="0"/>
                <a:cs typeface="Arial" pitchFamily="34" charset="0"/>
              </a:rPr>
              <a:t>Chữ Đạo</a:t>
            </a:r>
          </a:p>
        </p:txBody>
      </p:sp>
      <p:pic>
        <p:nvPicPr>
          <p:cNvPr id="14345" name="Picture 9" descr="L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429000"/>
            <a:ext cx="528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Get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3429000"/>
            <a:ext cx="568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11"/>
          <p:cNvSpPr txBox="1">
            <a:spLocks noChangeArrowheads="1"/>
          </p:cNvSpPr>
          <p:nvPr/>
        </p:nvSpPr>
        <p:spPr bwMode="auto">
          <a:xfrm>
            <a:off x="1706034" y="6237288"/>
            <a:ext cx="17620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b="1">
                <a:solidFill>
                  <a:srgbClr val="FFCC00"/>
                </a:solidFill>
                <a:latin typeface="Arial" pitchFamily="34" charset="0"/>
                <a:cs typeface="Arial" pitchFamily="34" charset="0"/>
              </a:rPr>
              <a:t>Chữ Tâm</a:t>
            </a:r>
          </a:p>
        </p:txBody>
      </p:sp>
      <p:sp>
        <p:nvSpPr>
          <p:cNvPr id="14348" name="Text Box 12"/>
          <p:cNvSpPr txBox="1">
            <a:spLocks noChangeArrowheads="1"/>
          </p:cNvSpPr>
          <p:nvPr/>
        </p:nvSpPr>
        <p:spPr bwMode="auto">
          <a:xfrm>
            <a:off x="7802034" y="6237288"/>
            <a:ext cx="1662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b="1">
                <a:solidFill>
                  <a:srgbClr val="FFCC00"/>
                </a:solidFill>
                <a:latin typeface="Arial" pitchFamily="34" charset="0"/>
                <a:cs typeface="Arial" pitchFamily="34" charset="0"/>
              </a:rPr>
              <a:t>Chữ Lộc</a:t>
            </a:r>
          </a:p>
        </p:txBody>
      </p:sp>
    </p:spTree>
    <p:extLst>
      <p:ext uri="{BB962C8B-B14F-4D97-AF65-F5344CB8AC3E}">
        <p14:creationId xmlns:p14="http://schemas.microsoft.com/office/powerpoint/2010/main" val="4267588413"/>
      </p:ext>
    </p:extLst>
  </p:cSld>
  <p:clrMapOvr>
    <a:masterClrMapping/>
  </p:clrMapOvr>
  <p:transition advClick="0"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1000" fill="hold"/>
                                        <p:tgtEl>
                                          <p:spTgt spid="14340"/>
                                        </p:tgtEl>
                                        <p:attrNameLst>
                                          <p:attrName>ppt_x</p:attrName>
                                        </p:attrNameLst>
                                      </p:cBhvr>
                                      <p:tavLst>
                                        <p:tav tm="0">
                                          <p:val>
                                            <p:strVal val="#ppt_x-.2"/>
                                          </p:val>
                                        </p:tav>
                                        <p:tav tm="100000">
                                          <p:val>
                                            <p:strVal val="#ppt_x"/>
                                          </p:val>
                                        </p:tav>
                                      </p:tavLst>
                                    </p:anim>
                                    <p:anim calcmode="lin" valueType="num">
                                      <p:cBhvr>
                                        <p:cTn id="8" dur="1000" fill="hold"/>
                                        <p:tgtEl>
                                          <p:spTgt spid="1434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40"/>
                                        </p:tgtEl>
                                      </p:cBhvr>
                                    </p:animEffect>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fade">
                                      <p:cBhvr>
                                        <p:cTn id="13" dur="1000"/>
                                        <p:tgtEl>
                                          <p:spTgt spid="14342"/>
                                        </p:tgtEl>
                                      </p:cBhvr>
                                    </p:animEffect>
                                    <p:anim calcmode="lin" valueType="num">
                                      <p:cBhvr>
                                        <p:cTn id="14" dur="1000" fill="hold"/>
                                        <p:tgtEl>
                                          <p:spTgt spid="14342"/>
                                        </p:tgtEl>
                                        <p:attrNameLst>
                                          <p:attrName>ppt_x</p:attrName>
                                        </p:attrNameLst>
                                      </p:cBhvr>
                                      <p:tavLst>
                                        <p:tav tm="0">
                                          <p:val>
                                            <p:strVal val="#ppt_x"/>
                                          </p:val>
                                        </p:tav>
                                        <p:tav tm="100000">
                                          <p:val>
                                            <p:strVal val="#ppt_x"/>
                                          </p:val>
                                        </p:tav>
                                      </p:tavLst>
                                    </p:anim>
                                    <p:anim calcmode="lin" valueType="num">
                                      <p:cBhvr>
                                        <p:cTn id="15" dur="1000" fill="hold"/>
                                        <p:tgtEl>
                                          <p:spTgt spid="1434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p:cTn id="19" dur="1000" fill="hold"/>
                                        <p:tgtEl>
                                          <p:spTgt spid="14343"/>
                                        </p:tgtEl>
                                        <p:attrNameLst>
                                          <p:attrName>ppt_x</p:attrName>
                                        </p:attrNameLst>
                                      </p:cBhvr>
                                      <p:tavLst>
                                        <p:tav tm="0">
                                          <p:val>
                                            <p:strVal val="#ppt_x-.2"/>
                                          </p:val>
                                        </p:tav>
                                        <p:tav tm="100000">
                                          <p:val>
                                            <p:strVal val="#ppt_x"/>
                                          </p:val>
                                        </p:tav>
                                      </p:tavLst>
                                    </p:anim>
                                    <p:anim calcmode="lin" valueType="num">
                                      <p:cBhvr>
                                        <p:cTn id="20" dur="1000" fill="hold"/>
                                        <p:tgtEl>
                                          <p:spTgt spid="1434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343"/>
                                        </p:tgtEl>
                                      </p:cBhvr>
                                    </p:animEffect>
                                  </p:childTnLst>
                                </p:cTn>
                              </p:par>
                            </p:childTnLst>
                          </p:cTn>
                        </p:par>
                        <p:par>
                          <p:cTn id="22" fill="hold" nodeType="afterGroup">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14344"/>
                                        </p:tgtEl>
                                        <p:attrNameLst>
                                          <p:attrName>style.visibility</p:attrName>
                                        </p:attrNameLst>
                                      </p:cBhvr>
                                      <p:to>
                                        <p:strVal val="visible"/>
                                      </p:to>
                                    </p:set>
                                    <p:anim calcmode="lin" valueType="num">
                                      <p:cBhvr>
                                        <p:cTn id="25" dur="1000" fill="hold"/>
                                        <p:tgtEl>
                                          <p:spTgt spid="14344"/>
                                        </p:tgtEl>
                                        <p:attrNameLst>
                                          <p:attrName>ppt_w</p:attrName>
                                        </p:attrNameLst>
                                      </p:cBhvr>
                                      <p:tavLst>
                                        <p:tav tm="0">
                                          <p:val>
                                            <p:fltVal val="0"/>
                                          </p:val>
                                        </p:tav>
                                        <p:tav tm="100000">
                                          <p:val>
                                            <p:strVal val="#ppt_w"/>
                                          </p:val>
                                        </p:tav>
                                      </p:tavLst>
                                    </p:anim>
                                    <p:anim calcmode="lin" valueType="num">
                                      <p:cBhvr>
                                        <p:cTn id="26" dur="1000" fill="hold"/>
                                        <p:tgtEl>
                                          <p:spTgt spid="14344"/>
                                        </p:tgtEl>
                                        <p:attrNameLst>
                                          <p:attrName>ppt_h</p:attrName>
                                        </p:attrNameLst>
                                      </p:cBhvr>
                                      <p:tavLst>
                                        <p:tav tm="0">
                                          <p:val>
                                            <p:fltVal val="0"/>
                                          </p:val>
                                        </p:tav>
                                        <p:tav tm="100000">
                                          <p:val>
                                            <p:strVal val="#ppt_h"/>
                                          </p:val>
                                        </p:tav>
                                      </p:tavLst>
                                    </p:anim>
                                    <p:animEffect transition="in" filter="fade">
                                      <p:cBhvr>
                                        <p:cTn id="27" dur="1000"/>
                                        <p:tgtEl>
                                          <p:spTgt spid="14344"/>
                                        </p:tgtEl>
                                      </p:cBhvr>
                                    </p:animEffect>
                                  </p:childTnLst>
                                </p:cTn>
                              </p:par>
                            </p:childTnLst>
                          </p:cTn>
                        </p:par>
                        <p:par>
                          <p:cTn id="28" fill="hold" nodeType="afterGroup">
                            <p:stCondLst>
                              <p:cond delay="4000"/>
                            </p:stCondLst>
                            <p:childTnLst>
                              <p:par>
                                <p:cTn id="29" presetID="20" presetClass="entr" presetSubtype="0" fill="hold" nodeType="afterEffect">
                                  <p:stCondLst>
                                    <p:cond delay="0"/>
                                  </p:stCondLst>
                                  <p:childTnLst>
                                    <p:set>
                                      <p:cBhvr>
                                        <p:cTn id="30" dur="1" fill="hold">
                                          <p:stCondLst>
                                            <p:cond delay="0"/>
                                          </p:stCondLst>
                                        </p:cTn>
                                        <p:tgtEl>
                                          <p:spTgt spid="14346"/>
                                        </p:tgtEl>
                                        <p:attrNameLst>
                                          <p:attrName>style.visibility</p:attrName>
                                        </p:attrNameLst>
                                      </p:cBhvr>
                                      <p:to>
                                        <p:strVal val="visible"/>
                                      </p:to>
                                    </p:set>
                                    <p:animEffect transition="in" filter="wedge">
                                      <p:cBhvr>
                                        <p:cTn id="31" dur="1000"/>
                                        <p:tgtEl>
                                          <p:spTgt spid="14346"/>
                                        </p:tgtEl>
                                      </p:cBhvr>
                                    </p:animEffect>
                                  </p:childTnLst>
                                </p:cTn>
                              </p:par>
                            </p:childTnLst>
                          </p:cTn>
                        </p:par>
                        <p:par>
                          <p:cTn id="32" fill="hold" nodeType="afterGroup">
                            <p:stCondLst>
                              <p:cond delay="5000"/>
                            </p:stCondLst>
                            <p:childTnLst>
                              <p:par>
                                <p:cTn id="33" presetID="20" presetClass="entr" presetSubtype="0" fill="hold" grpId="0" nodeType="afterEffect">
                                  <p:stCondLst>
                                    <p:cond delay="0"/>
                                  </p:stCondLst>
                                  <p:childTnLst>
                                    <p:set>
                                      <p:cBhvr>
                                        <p:cTn id="34" dur="1" fill="hold">
                                          <p:stCondLst>
                                            <p:cond delay="0"/>
                                          </p:stCondLst>
                                        </p:cTn>
                                        <p:tgtEl>
                                          <p:spTgt spid="14347"/>
                                        </p:tgtEl>
                                        <p:attrNameLst>
                                          <p:attrName>style.visibility</p:attrName>
                                        </p:attrNameLst>
                                      </p:cBhvr>
                                      <p:to>
                                        <p:strVal val="visible"/>
                                      </p:to>
                                    </p:set>
                                    <p:animEffect transition="in" filter="wedge">
                                      <p:cBhvr>
                                        <p:cTn id="35" dur="1000"/>
                                        <p:tgtEl>
                                          <p:spTgt spid="14347"/>
                                        </p:tgtEl>
                                      </p:cBhvr>
                                    </p:animEffect>
                                  </p:childTnLst>
                                </p:cTn>
                              </p:par>
                            </p:childTnLst>
                          </p:cTn>
                        </p:par>
                        <p:par>
                          <p:cTn id="36" fill="hold" nodeType="afterGroup">
                            <p:stCondLst>
                              <p:cond delay="6000"/>
                            </p:stCondLst>
                            <p:childTnLst>
                              <p:par>
                                <p:cTn id="37" presetID="50" presetClass="entr" presetSubtype="0" decel="100000" fill="hold" nodeType="afterEffect">
                                  <p:stCondLst>
                                    <p:cond delay="0"/>
                                  </p:stCondLst>
                                  <p:childTnLst>
                                    <p:set>
                                      <p:cBhvr>
                                        <p:cTn id="38" dur="1" fill="hold">
                                          <p:stCondLst>
                                            <p:cond delay="0"/>
                                          </p:stCondLst>
                                        </p:cTn>
                                        <p:tgtEl>
                                          <p:spTgt spid="14345"/>
                                        </p:tgtEl>
                                        <p:attrNameLst>
                                          <p:attrName>style.visibility</p:attrName>
                                        </p:attrNameLst>
                                      </p:cBhvr>
                                      <p:to>
                                        <p:strVal val="visible"/>
                                      </p:to>
                                    </p:set>
                                    <p:anim calcmode="lin" valueType="num">
                                      <p:cBhvr>
                                        <p:cTn id="39" dur="1000" fill="hold"/>
                                        <p:tgtEl>
                                          <p:spTgt spid="14345"/>
                                        </p:tgtEl>
                                        <p:attrNameLst>
                                          <p:attrName>ppt_w</p:attrName>
                                        </p:attrNameLst>
                                      </p:cBhvr>
                                      <p:tavLst>
                                        <p:tav tm="0">
                                          <p:val>
                                            <p:strVal val="#ppt_w+.3"/>
                                          </p:val>
                                        </p:tav>
                                        <p:tav tm="100000">
                                          <p:val>
                                            <p:strVal val="#ppt_w"/>
                                          </p:val>
                                        </p:tav>
                                      </p:tavLst>
                                    </p:anim>
                                    <p:anim calcmode="lin" valueType="num">
                                      <p:cBhvr>
                                        <p:cTn id="40" dur="1000" fill="hold"/>
                                        <p:tgtEl>
                                          <p:spTgt spid="14345"/>
                                        </p:tgtEl>
                                        <p:attrNameLst>
                                          <p:attrName>ppt_h</p:attrName>
                                        </p:attrNameLst>
                                      </p:cBhvr>
                                      <p:tavLst>
                                        <p:tav tm="0">
                                          <p:val>
                                            <p:strVal val="#ppt_h"/>
                                          </p:val>
                                        </p:tav>
                                        <p:tav tm="100000">
                                          <p:val>
                                            <p:strVal val="#ppt_h"/>
                                          </p:val>
                                        </p:tav>
                                      </p:tavLst>
                                    </p:anim>
                                    <p:animEffect transition="in" filter="fade">
                                      <p:cBhvr>
                                        <p:cTn id="41" dur="1000"/>
                                        <p:tgtEl>
                                          <p:spTgt spid="14345"/>
                                        </p:tgtEl>
                                      </p:cBhvr>
                                    </p:animEffect>
                                  </p:childTnLst>
                                </p:cTn>
                              </p:par>
                            </p:childTnLst>
                          </p:cTn>
                        </p:par>
                        <p:par>
                          <p:cTn id="42" fill="hold" nodeType="afterGroup">
                            <p:stCondLst>
                              <p:cond delay="7000"/>
                            </p:stCondLst>
                            <p:childTnLst>
                              <p:par>
                                <p:cTn id="43" presetID="47" presetClass="entr" presetSubtype="0" fill="hold" grpId="0" nodeType="afterEffect">
                                  <p:stCondLst>
                                    <p:cond delay="0"/>
                                  </p:stCondLst>
                                  <p:childTnLst>
                                    <p:set>
                                      <p:cBhvr>
                                        <p:cTn id="44" dur="1" fill="hold">
                                          <p:stCondLst>
                                            <p:cond delay="0"/>
                                          </p:stCondLst>
                                        </p:cTn>
                                        <p:tgtEl>
                                          <p:spTgt spid="14348"/>
                                        </p:tgtEl>
                                        <p:attrNameLst>
                                          <p:attrName>style.visibility</p:attrName>
                                        </p:attrNameLst>
                                      </p:cBhvr>
                                      <p:to>
                                        <p:strVal val="visible"/>
                                      </p:to>
                                    </p:set>
                                    <p:animEffect transition="in" filter="fade">
                                      <p:cBhvr>
                                        <p:cTn id="45" dur="1000"/>
                                        <p:tgtEl>
                                          <p:spTgt spid="14348"/>
                                        </p:tgtEl>
                                      </p:cBhvr>
                                    </p:animEffect>
                                    <p:anim calcmode="lin" valueType="num">
                                      <p:cBhvr>
                                        <p:cTn id="46" dur="1000" fill="hold"/>
                                        <p:tgtEl>
                                          <p:spTgt spid="14348"/>
                                        </p:tgtEl>
                                        <p:attrNameLst>
                                          <p:attrName>ppt_x</p:attrName>
                                        </p:attrNameLst>
                                      </p:cBhvr>
                                      <p:tavLst>
                                        <p:tav tm="0">
                                          <p:val>
                                            <p:strVal val="#ppt_x"/>
                                          </p:val>
                                        </p:tav>
                                        <p:tav tm="100000">
                                          <p:val>
                                            <p:strVal val="#ppt_x"/>
                                          </p:val>
                                        </p:tav>
                                      </p:tavLst>
                                    </p:anim>
                                    <p:anim calcmode="lin" valueType="num">
                                      <p:cBhvr>
                                        <p:cTn id="47" dur="1000" fill="hold"/>
                                        <p:tgtEl>
                                          <p:spTgt spid="14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4" grpId="0"/>
      <p:bldP spid="14347" grpId="0"/>
      <p:bldP spid="143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trung d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759200" cy="65532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5" descr="dfhgh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228600"/>
            <a:ext cx="3454400" cy="6477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ncode_imageresizer_container_3" descr="122831695795_yume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064000" cy="3048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7" name="ncode_imageresizer_container_10" descr="http://vnthuquan.net/diendan/thumb.aspx/600_6464/510CA4FAE4E048BBAC09396DB23DEC6B.jp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76600"/>
            <a:ext cx="4064000" cy="3429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6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1000"/>
                                        <p:tgtEl>
                                          <p:spTgt spid="15364"/>
                                        </p:tgtEl>
                                      </p:cBhvr>
                                    </p:animEffect>
                                  </p:childTnLst>
                                </p:cTn>
                              </p:par>
                            </p:childTnLst>
                          </p:cTn>
                        </p:par>
                        <p:par>
                          <p:cTn id="8" fill="hold" nodeType="afterGroup">
                            <p:stCondLst>
                              <p:cond delay="1000"/>
                            </p:stCondLst>
                            <p:childTnLst>
                              <p:par>
                                <p:cTn id="9" presetID="29" presetClass="entr" presetSubtype="0" fill="hold" nodeType="afterEffect">
                                  <p:stCondLst>
                                    <p:cond delay="0"/>
                                  </p:stCondLst>
                                  <p:childTnLst>
                                    <p:set>
                                      <p:cBhvr>
                                        <p:cTn id="10" dur="1" fill="hold">
                                          <p:stCondLst>
                                            <p:cond delay="0"/>
                                          </p:stCondLst>
                                        </p:cTn>
                                        <p:tgtEl>
                                          <p:spTgt spid="15366"/>
                                        </p:tgtEl>
                                        <p:attrNameLst>
                                          <p:attrName>style.visibility</p:attrName>
                                        </p:attrNameLst>
                                      </p:cBhvr>
                                      <p:to>
                                        <p:strVal val="visible"/>
                                      </p:to>
                                    </p:set>
                                    <p:anim calcmode="lin" valueType="num">
                                      <p:cBhvr>
                                        <p:cTn id="11" dur="2000" fill="hold"/>
                                        <p:tgtEl>
                                          <p:spTgt spid="15366"/>
                                        </p:tgtEl>
                                        <p:attrNameLst>
                                          <p:attrName>ppt_x</p:attrName>
                                        </p:attrNameLst>
                                      </p:cBhvr>
                                      <p:tavLst>
                                        <p:tav tm="0">
                                          <p:val>
                                            <p:strVal val="#ppt_x-.2"/>
                                          </p:val>
                                        </p:tav>
                                        <p:tav tm="100000">
                                          <p:val>
                                            <p:strVal val="#ppt_x"/>
                                          </p:val>
                                        </p:tav>
                                      </p:tavLst>
                                    </p:anim>
                                    <p:anim calcmode="lin" valueType="num">
                                      <p:cBhvr>
                                        <p:cTn id="12" dur="2000" fill="hold"/>
                                        <p:tgtEl>
                                          <p:spTgt spid="15366"/>
                                        </p:tgtEl>
                                        <p:attrNameLst>
                                          <p:attrName>ppt_y</p:attrName>
                                        </p:attrNameLst>
                                      </p:cBhvr>
                                      <p:tavLst>
                                        <p:tav tm="0">
                                          <p:val>
                                            <p:strVal val="#ppt_y"/>
                                          </p:val>
                                        </p:tav>
                                        <p:tav tm="100000">
                                          <p:val>
                                            <p:strVal val="#ppt_y"/>
                                          </p:val>
                                        </p:tav>
                                      </p:tavLst>
                                    </p:anim>
                                    <p:animEffect transition="in" filter="wipe(right)" prLst="gradientSize: 0.1">
                                      <p:cBhvr>
                                        <p:cTn id="13" dur="2000"/>
                                        <p:tgtEl>
                                          <p:spTgt spid="15366"/>
                                        </p:tgtEl>
                                      </p:cBhvr>
                                    </p:animEffect>
                                  </p:childTnLst>
                                </p:cTn>
                              </p:par>
                            </p:childTnLst>
                          </p:cTn>
                        </p:par>
                        <p:par>
                          <p:cTn id="14" fill="hold" nodeType="afterGroup">
                            <p:stCondLst>
                              <p:cond delay="3000"/>
                            </p:stCondLst>
                            <p:childTnLst>
                              <p:par>
                                <p:cTn id="15" presetID="16" presetClass="entr" presetSubtype="42" fill="hold" nodeType="after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barn(outHorizontal)">
                                      <p:cBhvr>
                                        <p:cTn id="17" dur="1000"/>
                                        <p:tgtEl>
                                          <p:spTgt spid="15365"/>
                                        </p:tgtEl>
                                      </p:cBhvr>
                                    </p:animEffect>
                                  </p:childTnLst>
                                </p:cTn>
                              </p:par>
                            </p:childTnLst>
                          </p:cTn>
                        </p:par>
                        <p:par>
                          <p:cTn id="18" fill="hold" nodeType="afterGroup">
                            <p:stCondLst>
                              <p:cond delay="4000"/>
                            </p:stCondLst>
                            <p:childTnLst>
                              <p:par>
                                <p:cTn id="19" presetID="20" presetClass="entr" presetSubtype="0" fill="hold" nodeType="after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wedge">
                                      <p:cBhvr>
                                        <p:cTn id="21" dur="2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2CC4A25-F34C-4C41-8C2E-C4AF4C7E0080}"/>
              </a:ext>
            </a:extLst>
          </p:cNvPr>
          <p:cNvSpPr txBox="1"/>
          <p:nvPr/>
        </p:nvSpPr>
        <p:spPr>
          <a:xfrm>
            <a:off x="312517" y="46299"/>
            <a:ext cx="7708739" cy="584775"/>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4. </a:t>
            </a:r>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chữ</a:t>
            </a:r>
            <a:r>
              <a:rPr lang="en-US" sz="3200" b="1" i="1" dirty="0">
                <a:solidFill>
                  <a:srgbClr val="FF0000"/>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xmlns="" id="{355C4AB9-6E47-418C-9A4E-FA4A2422698B}"/>
              </a:ext>
            </a:extLst>
          </p:cNvPr>
          <p:cNvPicPr>
            <a:picLocks noChangeAspect="1"/>
          </p:cNvPicPr>
          <p:nvPr/>
        </p:nvPicPr>
        <p:blipFill rotWithShape="1">
          <a:blip r:embed="rId2"/>
          <a:srcRect l="5758" t="4724" r="6917"/>
          <a:stretch/>
        </p:blipFill>
        <p:spPr>
          <a:xfrm>
            <a:off x="312517" y="798652"/>
            <a:ext cx="3507129" cy="5017309"/>
          </a:xfrm>
          <a:prstGeom prst="rect">
            <a:avLst/>
          </a:prstGeom>
          <a:ln>
            <a:noFill/>
          </a:ln>
          <a:effectLst>
            <a:softEdge rad="112500"/>
          </a:effectLst>
        </p:spPr>
      </p:pic>
      <p:pic>
        <p:nvPicPr>
          <p:cNvPr id="6" name="Picture 5">
            <a:extLst>
              <a:ext uri="{FF2B5EF4-FFF2-40B4-BE49-F238E27FC236}">
                <a16:creationId xmlns:a16="http://schemas.microsoft.com/office/drawing/2014/main" xmlns="" id="{08DB1EB1-76BA-4AA8-BA41-4E03B9C06333}"/>
              </a:ext>
            </a:extLst>
          </p:cNvPr>
          <p:cNvPicPr>
            <a:picLocks noChangeAspect="1"/>
          </p:cNvPicPr>
          <p:nvPr/>
        </p:nvPicPr>
        <p:blipFill>
          <a:blip r:embed="rId3"/>
          <a:stretch>
            <a:fillRect/>
          </a:stretch>
        </p:blipFill>
        <p:spPr>
          <a:xfrm>
            <a:off x="9402983" y="150438"/>
            <a:ext cx="2476500" cy="1847850"/>
          </a:xfrm>
          <a:prstGeom prst="rect">
            <a:avLst/>
          </a:prstGeom>
        </p:spPr>
      </p:pic>
      <p:sp>
        <p:nvSpPr>
          <p:cNvPr id="7" name="TextBox 6">
            <a:extLst>
              <a:ext uri="{FF2B5EF4-FFF2-40B4-BE49-F238E27FC236}">
                <a16:creationId xmlns:a16="http://schemas.microsoft.com/office/drawing/2014/main" xmlns="" id="{657C607E-193C-46C1-82AB-6085110CDACD}"/>
              </a:ext>
            </a:extLst>
          </p:cNvPr>
          <p:cNvSpPr txBox="1"/>
          <p:nvPr/>
        </p:nvSpPr>
        <p:spPr>
          <a:xfrm>
            <a:off x="3946967" y="2055610"/>
            <a:ext cx="7361498" cy="5016758"/>
          </a:xfrm>
          <a:prstGeom prst="rect">
            <a:avLst/>
          </a:prstGeom>
          <a:noFill/>
        </p:spPr>
        <p:txBody>
          <a:bodyPr wrap="square" rtlCol="0">
            <a:spAutoFit/>
          </a:bodyPr>
          <a:lstStyle/>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Nhóm 1: </a:t>
            </a:r>
            <a:r>
              <a:rPr lang="en-US" sz="3200" i="1" dirty="0">
                <a:effectLst/>
                <a:latin typeface="Times New Roman" panose="02020603050405020304" pitchFamily="18" charset="0"/>
                <a:ea typeface="Times New Roman" panose="02020603050405020304" pitchFamily="18" charset="0"/>
              </a:rPr>
              <a:t>P</a:t>
            </a:r>
            <a:r>
              <a:rPr lang="vi-VN" sz="3200" i="1" dirty="0">
                <a:effectLst/>
                <a:latin typeface="Times New Roman" panose="02020603050405020304" pitchFamily="18" charset="0"/>
                <a:ea typeface="Times New Roman" panose="02020603050405020304" pitchFamily="18" charset="0"/>
              </a:rPr>
              <a:t>hân tích hoàn cảnh, địa điểm cho chữ.</a:t>
            </a:r>
            <a:endParaRPr lang="en-US" sz="3200" i="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Nhóm 2: </a:t>
            </a:r>
            <a:r>
              <a:rPr lang="en-US" sz="3200" i="1" dirty="0">
                <a:effectLst/>
                <a:latin typeface="Times New Roman" panose="02020603050405020304" pitchFamily="18" charset="0"/>
                <a:ea typeface="Times New Roman" panose="02020603050405020304" pitchFamily="18" charset="0"/>
              </a:rPr>
              <a:t>P</a:t>
            </a:r>
            <a:r>
              <a:rPr lang="vi-VN" sz="3200" i="1" dirty="0">
                <a:effectLst/>
                <a:latin typeface="Times New Roman" panose="02020603050405020304" pitchFamily="18" charset="0"/>
                <a:ea typeface="Times New Roman" panose="02020603050405020304" pitchFamily="18" charset="0"/>
              </a:rPr>
              <a:t>hân tích tư thế của người cho chữ và người nhận chữ.</a:t>
            </a:r>
            <a:endParaRPr lang="en-US" sz="3200" i="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Nhóm 3: </a:t>
            </a:r>
            <a:r>
              <a:rPr lang="en-US" sz="3200" i="1" dirty="0">
                <a:effectLst/>
                <a:latin typeface="Times New Roman" panose="02020603050405020304" pitchFamily="18" charset="0"/>
                <a:ea typeface="Times New Roman" panose="02020603050405020304" pitchFamily="18" charset="0"/>
              </a:rPr>
              <a:t>P</a:t>
            </a:r>
            <a:r>
              <a:rPr lang="vi-VN" sz="3200" i="1" dirty="0">
                <a:effectLst/>
                <a:latin typeface="Times New Roman" panose="02020603050405020304" pitchFamily="18" charset="0"/>
                <a:ea typeface="Times New Roman" panose="02020603050405020304" pitchFamily="18" charset="0"/>
              </a:rPr>
              <a:t>hân tích biện pháp nghệ thuật chủ yếu được sử dụng khi tái hiện cảnh cho chữ và phân tích hiệu quả của nó.</a:t>
            </a:r>
            <a:endParaRPr lang="en-US" sz="3200" i="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200" dirty="0">
                <a:effectLst/>
                <a:latin typeface="Times New Roman" panose="02020603050405020304" pitchFamily="18" charset="0"/>
                <a:ea typeface="Times New Roman" panose="02020603050405020304" pitchFamily="18" charset="0"/>
              </a:rPr>
              <a:t>- Nhóm 4: </a:t>
            </a:r>
            <a:r>
              <a:rPr lang="en-US" sz="3200" i="1" dirty="0">
                <a:effectLst/>
                <a:latin typeface="Times New Roman" panose="02020603050405020304" pitchFamily="18" charset="0"/>
                <a:ea typeface="Times New Roman" panose="02020603050405020304" pitchFamily="18" charset="0"/>
              </a:rPr>
              <a:t>N</a:t>
            </a:r>
            <a:r>
              <a:rPr lang="vi-VN" sz="3200" i="1" dirty="0">
                <a:effectLst/>
                <a:latin typeface="Times New Roman" panose="02020603050405020304" pitchFamily="18" charset="0"/>
                <a:ea typeface="Times New Roman" panose="02020603050405020304" pitchFamily="18" charset="0"/>
              </a:rPr>
              <a:t>êu ý nghĩa của cảnh cho chữ. </a:t>
            </a:r>
            <a:endParaRPr lang="en-US" sz="32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gian</a:t>
            </a:r>
            <a:r>
              <a:rPr lang="en-US" sz="3200" dirty="0">
                <a:solidFill>
                  <a:srgbClr val="000000"/>
                </a:solidFill>
                <a:effectLst/>
                <a:latin typeface="Times New Roman" panose="02020603050405020304" pitchFamily="18" charset="0"/>
                <a:ea typeface="Times New Roman" panose="02020603050405020304" pitchFamily="18" charset="0"/>
              </a:rPr>
              <a:t>: 5p</a:t>
            </a:r>
            <a:endParaRPr lang="en-US" sz="3200" dirty="0">
              <a:effectLst/>
              <a:latin typeface="Times New Roman" panose="02020603050405020304" pitchFamily="18" charset="0"/>
              <a:ea typeface="Times New Roman" panose="02020603050405020304" pitchFamily="18" charset="0"/>
            </a:endParaRPr>
          </a:p>
          <a:p>
            <a:endParaRPr lang="en-US" sz="3200" dirty="0"/>
          </a:p>
        </p:txBody>
      </p:sp>
    </p:spTree>
    <p:extLst>
      <p:ext uri="{BB962C8B-B14F-4D97-AF65-F5344CB8AC3E}">
        <p14:creationId xmlns:p14="http://schemas.microsoft.com/office/powerpoint/2010/main" val="116667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2CC4A25-F34C-4C41-8C2E-C4AF4C7E0080}"/>
              </a:ext>
            </a:extLst>
          </p:cNvPr>
          <p:cNvSpPr txBox="1"/>
          <p:nvPr/>
        </p:nvSpPr>
        <p:spPr>
          <a:xfrm>
            <a:off x="312517" y="46299"/>
            <a:ext cx="11879483" cy="769441"/>
          </a:xfrm>
          <a:prstGeom prst="rect">
            <a:avLst/>
          </a:prstGeom>
          <a:noFill/>
        </p:spPr>
        <p:txBody>
          <a:bodyPr wrap="squar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4. </a:t>
            </a:r>
            <a:r>
              <a:rPr lang="en-US" sz="3200" b="1" i="1" dirty="0" err="1">
                <a:solidFill>
                  <a:srgbClr val="002060"/>
                </a:solidFill>
                <a:latin typeface="Times New Roman" panose="02020603050405020304" pitchFamily="18" charset="0"/>
                <a:cs typeface="Times New Roman" panose="02020603050405020304" pitchFamily="18" charset="0"/>
              </a:rPr>
              <a:t>Cảnh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cho</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chữ</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Một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xưa</a:t>
            </a:r>
            <a:r>
              <a:rPr lang="en-US" sz="3200" b="1" i="1" dirty="0">
                <a:solidFill>
                  <a:srgbClr val="FF0000"/>
                </a:solidFill>
                <a:latin typeface="Times New Roman" panose="02020603050405020304" pitchFamily="18" charset="0"/>
                <a:cs typeface="Times New Roman" panose="02020603050405020304" pitchFamily="18" charset="0"/>
              </a:rPr>
              <a:t> nay </a:t>
            </a:r>
            <a:r>
              <a:rPr lang="en-US" sz="4400" b="1" i="1" dirty="0" err="1">
                <a:solidFill>
                  <a:srgbClr val="00B050"/>
                </a:solidFill>
                <a:latin typeface="Times New Roman" panose="02020603050405020304" pitchFamily="18" charset="0"/>
                <a:cs typeface="Times New Roman" panose="02020603050405020304" pitchFamily="18" charset="0"/>
              </a:rPr>
              <a:t>chưa</a:t>
            </a:r>
            <a:r>
              <a:rPr lang="en-US" sz="4400" b="1" i="1" dirty="0">
                <a:solidFill>
                  <a:srgbClr val="00B050"/>
                </a:solidFill>
                <a:latin typeface="Times New Roman" panose="02020603050405020304" pitchFamily="18" charset="0"/>
                <a:cs typeface="Times New Roman" panose="02020603050405020304" pitchFamily="18" charset="0"/>
              </a:rPr>
              <a:t> </a:t>
            </a:r>
            <a:r>
              <a:rPr lang="en-US" sz="4400" b="1" i="1" dirty="0" err="1">
                <a:solidFill>
                  <a:srgbClr val="00B050"/>
                </a:solidFill>
                <a:latin typeface="Times New Roman" panose="02020603050405020304" pitchFamily="18" charset="0"/>
                <a:cs typeface="Times New Roman" panose="02020603050405020304" pitchFamily="18" charset="0"/>
              </a:rPr>
              <a:t>từng</a:t>
            </a:r>
            <a:r>
              <a:rPr lang="en-US" sz="4400" b="1" i="1" dirty="0">
                <a:solidFill>
                  <a:srgbClr val="00B050"/>
                </a:solidFill>
                <a:latin typeface="Times New Roman" panose="02020603050405020304" pitchFamily="18" charset="0"/>
                <a:cs typeface="Times New Roman" panose="02020603050405020304" pitchFamily="18" charset="0"/>
              </a:rPr>
              <a:t> </a:t>
            </a:r>
            <a:r>
              <a:rPr lang="en-US" sz="4400" b="1" i="1" dirty="0" err="1">
                <a:solidFill>
                  <a:srgbClr val="00B050"/>
                </a:solidFill>
                <a:latin typeface="Times New Roman" panose="02020603050405020304" pitchFamily="18" charset="0"/>
                <a:cs typeface="Times New Roman" panose="02020603050405020304" pitchFamily="18" charset="0"/>
              </a:rPr>
              <a:t>có</a:t>
            </a:r>
            <a:r>
              <a:rPr lang="en-US" sz="4400" b="1" i="1" dirty="0">
                <a:solidFill>
                  <a:srgbClr val="00B050"/>
                </a:solidFill>
                <a:latin typeface="Times New Roman" panose="02020603050405020304" pitchFamily="18" charset="0"/>
                <a:cs typeface="Times New Roman" panose="02020603050405020304" pitchFamily="18" charset="0"/>
              </a:rPr>
              <a:t>  </a:t>
            </a:r>
            <a:endParaRPr lang="en-US" sz="3200" b="1" i="1" dirty="0">
              <a:solidFill>
                <a:srgbClr val="00B05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355C4AB9-6E47-418C-9A4E-FA4A2422698B}"/>
              </a:ext>
            </a:extLst>
          </p:cNvPr>
          <p:cNvPicPr>
            <a:picLocks noChangeAspect="1"/>
          </p:cNvPicPr>
          <p:nvPr/>
        </p:nvPicPr>
        <p:blipFill rotWithShape="1">
          <a:blip r:embed="rId2"/>
          <a:srcRect l="5758" t="4724" r="6917"/>
          <a:stretch/>
        </p:blipFill>
        <p:spPr>
          <a:xfrm>
            <a:off x="312517" y="920345"/>
            <a:ext cx="3507129" cy="5017309"/>
          </a:xfrm>
          <a:prstGeom prst="rect">
            <a:avLst/>
          </a:prstGeom>
          <a:ln>
            <a:noFill/>
          </a:ln>
          <a:effectLst>
            <a:softEdge rad="112500"/>
          </a:effectLst>
        </p:spPr>
      </p:pic>
      <p:sp>
        <p:nvSpPr>
          <p:cNvPr id="8" name="Rectangle 7">
            <a:extLst>
              <a:ext uri="{FF2B5EF4-FFF2-40B4-BE49-F238E27FC236}">
                <a16:creationId xmlns:a16="http://schemas.microsoft.com/office/drawing/2014/main" xmlns="" id="{7BE49B13-8548-418B-9057-59B1E7C55025}"/>
              </a:ext>
            </a:extLst>
          </p:cNvPr>
          <p:cNvSpPr/>
          <p:nvPr/>
        </p:nvSpPr>
        <p:spPr>
          <a:xfrm>
            <a:off x="5667593" y="4729632"/>
            <a:ext cx="4409516" cy="477054"/>
          </a:xfrm>
          <a:prstGeom prst="rect">
            <a:avLst/>
          </a:prstGeom>
        </p:spPr>
        <p:txBody>
          <a:bodyPr wrap="square">
            <a:spAutoFit/>
          </a:bodyPr>
          <a:lstStyle/>
          <a:p>
            <a:pPr marL="285693" indent="-285693" algn="just">
              <a:lnSpc>
                <a:spcPts val="2999"/>
              </a:lnSpc>
              <a:buClr>
                <a:srgbClr val="FF6600"/>
              </a:buClr>
              <a:buSzPct val="150000"/>
              <a:buFont typeface="Wingdings 3" panose="05040102010807070707" pitchFamily="18" charset="2"/>
              <a:buChar char="Ê"/>
              <a:defRPr/>
            </a:pPr>
            <a:r>
              <a:rPr lang="vi-VN" sz="3200" b="1" dirty="0">
                <a:latin typeface="+mj-lt"/>
                <a:ea typeface="Tahoma" pitchFamily="34" charset="0"/>
                <a:cs typeface="Arial" pitchFamily="34" charset="0"/>
              </a:rPr>
              <a:t>Nghệ thuật đối lập</a:t>
            </a:r>
          </a:p>
        </p:txBody>
      </p:sp>
      <p:sp>
        <p:nvSpPr>
          <p:cNvPr id="9" name="Rectangle 8">
            <a:extLst>
              <a:ext uri="{FF2B5EF4-FFF2-40B4-BE49-F238E27FC236}">
                <a16:creationId xmlns:a16="http://schemas.microsoft.com/office/drawing/2014/main" xmlns="" id="{76D67136-0DA0-4293-95F6-5FA65B152496}"/>
              </a:ext>
            </a:extLst>
          </p:cNvPr>
          <p:cNvSpPr/>
          <p:nvPr/>
        </p:nvSpPr>
        <p:spPr>
          <a:xfrm>
            <a:off x="3894298" y="969869"/>
            <a:ext cx="5955743" cy="477054"/>
          </a:xfrm>
          <a:prstGeom prst="rect">
            <a:avLst/>
          </a:prstGeom>
        </p:spPr>
        <p:txBody>
          <a:bodyPr wrap="square">
            <a:spAutoFit/>
          </a:bodyPr>
          <a:lstStyle/>
          <a:p>
            <a:pPr marL="232522" indent="-232522" algn="just">
              <a:lnSpc>
                <a:spcPts val="2999"/>
              </a:lnSpc>
              <a:buSzPct val="150000"/>
              <a:buFont typeface="Arial" panose="020B0604020202020204" pitchFamily="34" charset="0"/>
              <a:buChar char="•"/>
              <a:defRPr/>
            </a:pPr>
            <a:r>
              <a:rPr lang="vi-VN" sz="2800" b="1" dirty="0">
                <a:latin typeface="+mj-lt"/>
                <a:ea typeface="Tahoma" pitchFamily="34" charset="0"/>
                <a:cs typeface="Arial" pitchFamily="34" charset="0"/>
              </a:rPr>
              <a:t>Hoàn cảnh và địa điểm</a:t>
            </a:r>
          </a:p>
        </p:txBody>
      </p:sp>
      <p:sp>
        <p:nvSpPr>
          <p:cNvPr id="10" name="Rectangle 9">
            <a:extLst>
              <a:ext uri="{FF2B5EF4-FFF2-40B4-BE49-F238E27FC236}">
                <a16:creationId xmlns:a16="http://schemas.microsoft.com/office/drawing/2014/main" xmlns="" id="{E69C486B-9625-412A-B10D-9D46E4E791E4}"/>
              </a:ext>
            </a:extLst>
          </p:cNvPr>
          <p:cNvSpPr/>
          <p:nvPr/>
        </p:nvSpPr>
        <p:spPr>
          <a:xfrm>
            <a:off x="4272463" y="1709221"/>
            <a:ext cx="2790260" cy="2677656"/>
          </a:xfrm>
          <a:prstGeom prst="rect">
            <a:avLst/>
          </a:prstGeom>
        </p:spPr>
        <p:txBody>
          <a:bodyPr wrap="square">
            <a:spAutoFit/>
          </a:bodyPr>
          <a:lstStyle/>
          <a:p>
            <a:pPr algn="r"/>
            <a:r>
              <a:rPr lang="en-US" sz="2800" b="1" i="1" dirty="0" err="1">
                <a:solidFill>
                  <a:srgbClr val="0070C0"/>
                </a:solidFill>
                <a:latin typeface="Times New Roman" panose="02020603050405020304" pitchFamily="18" charset="0"/>
                <a:cs typeface="Times New Roman" panose="02020603050405020304" pitchFamily="18" charset="0"/>
              </a:rPr>
              <a:t>Thông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thường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br>
              <a:rPr lang="en-US" sz="2800" b="1" i="1" dirty="0">
                <a:solidFill>
                  <a:schemeClr val="accent5">
                    <a:lumMod val="75000"/>
                  </a:schemeClr>
                </a:solidFill>
                <a:latin typeface="Times New Roman" panose="02020603050405020304" pitchFamily="18" charset="0"/>
                <a:cs typeface="Times New Roman" panose="02020603050405020304" pitchFamily="18" charset="0"/>
              </a:rPr>
            </a:br>
            <a:r>
              <a:rPr lang="en-US" sz="2800" b="1" i="1" dirty="0" err="1">
                <a:latin typeface="Times New Roman" panose="02020603050405020304" pitchFamily="18" charset="0"/>
                <a:cs typeface="Times New Roman" panose="02020603050405020304" pitchFamily="18" charset="0"/>
              </a:rPr>
              <a:t>sạch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thoáng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đạt</a:t>
            </a:r>
            <a:r>
              <a:rPr lang="en-US" sz="2800" b="1" i="1" dirty="0">
                <a:latin typeface="Times New Roman" panose="02020603050405020304" pitchFamily="18" charset="0"/>
                <a:cs typeface="Times New Roman" panose="02020603050405020304" pitchFamily="18" charset="0"/>
              </a:rPr>
              <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hoàn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toàn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tự</a:t>
            </a:r>
            <a:r>
              <a:rPr lang="en-US" sz="2800" b="1" i="1" dirty="0">
                <a:latin typeface="Times New Roman" panose="02020603050405020304" pitchFamily="18" charset="0"/>
                <a:cs typeface="Times New Roman" panose="02020603050405020304" pitchFamily="18" charset="0"/>
              </a:rPr>
              <a:t> do, </a:t>
            </a:r>
            <a:r>
              <a:rPr lang="en-US" sz="2800" b="1" i="1" dirty="0" err="1">
                <a:latin typeface="Times New Roman" panose="02020603050405020304" pitchFamily="18" charset="0"/>
                <a:cs typeface="Times New Roman" panose="02020603050405020304" pitchFamily="18" charset="0"/>
              </a:rPr>
              <a:t>thư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thái</a:t>
            </a:r>
            <a:r>
              <a:rPr lang="en-US" sz="2800" b="1" i="1"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C40EBA14-89E3-4922-A68F-5C33779980D0}"/>
              </a:ext>
            </a:extLst>
          </p:cNvPr>
          <p:cNvSpPr/>
          <p:nvPr/>
        </p:nvSpPr>
        <p:spPr>
          <a:xfrm>
            <a:off x="7473101" y="1709221"/>
            <a:ext cx="3695219" cy="2677656"/>
          </a:xfrm>
          <a:prstGeom prst="rect">
            <a:avLst/>
          </a:prstGeom>
        </p:spPr>
        <p:txBody>
          <a:bodyPr wrap="square">
            <a:spAutoFit/>
          </a:bodyPr>
          <a:lstStyle/>
          <a:p>
            <a:r>
              <a:rPr lang="vi-VN" sz="2800" b="1" i="1" dirty="0">
                <a:solidFill>
                  <a:srgbClr val="0070C0"/>
                </a:solidFill>
                <a:latin typeface="+mj-lt"/>
                <a:cs typeface="Arial" pitchFamily="34" charset="0"/>
              </a:rPr>
              <a:t>Trong cảnh cho chữ này: </a:t>
            </a:r>
            <a:r>
              <a:rPr lang="vi-VN" sz="2800" b="1" i="1" dirty="0">
                <a:latin typeface="+mj-lt"/>
                <a:cs typeface="Arial" pitchFamily="34" charset="0"/>
              </a:rPr>
              <a:t>nhà tù tối tăm, chật hẹp, dơ lầy </a:t>
            </a:r>
            <a:r>
              <a:rPr lang="en-US" sz="2800" b="1" i="1" dirty="0">
                <a:latin typeface="+mj-lt"/>
                <a:cs typeface="Arial" panose="020B0604020202020204" pitchFamily="34" charset="0"/>
              </a:rPr>
              <a:t>-</a:t>
            </a:r>
            <a:r>
              <a:rPr lang="vi-VN" sz="2800" b="1" i="1" dirty="0">
                <a:latin typeface="+mj-lt"/>
                <a:cs typeface="Arial" panose="020B0604020202020204" pitchFamily="34" charset="0"/>
              </a:rPr>
              <a:t> người viết mang gông xiềng, ngày mai ra pháp trường.</a:t>
            </a:r>
          </a:p>
        </p:txBody>
      </p:sp>
      <p:cxnSp>
        <p:nvCxnSpPr>
          <p:cNvPr id="12" name="Straight Connector 11">
            <a:extLst>
              <a:ext uri="{FF2B5EF4-FFF2-40B4-BE49-F238E27FC236}">
                <a16:creationId xmlns:a16="http://schemas.microsoft.com/office/drawing/2014/main" xmlns="" id="{3D72DBA4-B9AA-452F-83B4-8ACEC9FD1E12}"/>
              </a:ext>
            </a:extLst>
          </p:cNvPr>
          <p:cNvCxnSpPr>
            <a:cxnSpLocks/>
          </p:cNvCxnSpPr>
          <p:nvPr/>
        </p:nvCxnSpPr>
        <p:spPr>
          <a:xfrm>
            <a:off x="7179874" y="1948454"/>
            <a:ext cx="0" cy="2125835"/>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D:\ISS\mon hoc\Văn\Lop 12\V_12_VHVN_09_CoLan_ChuNguoiTuTu_Phan 1.pptx\V_12_VHVN_09_CoLan_ChuNguoiTuTu_Phan 1_hinhanh\5124f5af5550e.png"/>
          <p:cNvPicPr>
            <a:picLocks noChangeAspect="1" noChangeArrowheads="1"/>
          </p:cNvPicPr>
          <p:nvPr/>
        </p:nvPicPr>
        <p:blipFill rotWithShape="1">
          <a:blip r:embed="rId3">
            <a:extLst>
              <a:ext uri="{28A0092B-C50C-407E-A947-70E740481C1C}">
                <a14:useLocalDpi xmlns:a14="http://schemas.microsoft.com/office/drawing/2010/main" val="0"/>
              </a:ext>
            </a:extLst>
          </a:blip>
          <a:srcRect t="12689"/>
          <a:stretch/>
        </p:blipFill>
        <p:spPr bwMode="auto">
          <a:xfrm>
            <a:off x="7182502" y="3221909"/>
            <a:ext cx="5680289" cy="376508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2873770" y="4912880"/>
            <a:ext cx="3699422" cy="661207"/>
          </a:xfrm>
          <a:prstGeom prst="rect">
            <a:avLst/>
          </a:prstGeom>
        </p:spPr>
        <p:txBody>
          <a:bodyPr wrap="square">
            <a:spAutoFit/>
          </a:bodyPr>
          <a:lstStyle/>
          <a:p>
            <a:pPr marL="285693" indent="-285693" algn="just">
              <a:lnSpc>
                <a:spcPct val="150000"/>
              </a:lnSpc>
              <a:buClr>
                <a:srgbClr val="FF6600"/>
              </a:buClr>
              <a:buSzPct val="150000"/>
              <a:buFont typeface="Wingdings 3" panose="05040102010807070707" pitchFamily="18" charset="2"/>
              <a:buChar char="Ê"/>
              <a:defRPr/>
            </a:pPr>
            <a:r>
              <a:rPr lang="vi-VN" sz="2800" b="1" dirty="0">
                <a:latin typeface="Times New Roman" panose="02020603050405020304" pitchFamily="18" charset="0"/>
                <a:ea typeface="Tahoma" pitchFamily="34" charset="0"/>
                <a:cs typeface="Times New Roman" panose="02020603050405020304" pitchFamily="18" charset="0"/>
              </a:rPr>
              <a:t>Nghệ thuật đối lập</a:t>
            </a:r>
          </a:p>
        </p:txBody>
      </p:sp>
      <p:sp>
        <p:nvSpPr>
          <p:cNvPr id="49" name="Rectangle 48"/>
          <p:cNvSpPr/>
          <p:nvPr/>
        </p:nvSpPr>
        <p:spPr>
          <a:xfrm>
            <a:off x="602628" y="3098396"/>
            <a:ext cx="2644022" cy="661207"/>
          </a:xfrm>
          <a:prstGeom prst="rect">
            <a:avLst/>
          </a:prstGeom>
        </p:spPr>
        <p:txBody>
          <a:bodyPr wrap="square">
            <a:spAutoFit/>
          </a:bodyPr>
          <a:lstStyle/>
          <a:p>
            <a:pPr marL="285693" indent="-285693" algn="just">
              <a:lnSpc>
                <a:spcPct val="150000"/>
              </a:lnSpc>
              <a:buClr>
                <a:srgbClr val="FF6600"/>
              </a:buClr>
              <a:buSzPct val="150000"/>
              <a:buFont typeface="Wingdings 3" panose="05040102010807070707" pitchFamily="18" charset="2"/>
              <a:buChar char="Ê"/>
              <a:defRPr/>
            </a:pPr>
            <a:r>
              <a:rPr lang="vi-VN" sz="2800" b="1" dirty="0">
                <a:latin typeface="Times New Roman" panose="02020603050405020304" pitchFamily="18" charset="0"/>
                <a:ea typeface="Tahoma" pitchFamily="34" charset="0"/>
                <a:cs typeface="Times New Roman" panose="02020603050405020304" pitchFamily="18" charset="0"/>
              </a:rPr>
              <a:t>Đảo ngược</a:t>
            </a:r>
          </a:p>
        </p:txBody>
      </p:sp>
      <p:sp>
        <p:nvSpPr>
          <p:cNvPr id="52" name="Rectangle 51"/>
          <p:cNvSpPr/>
          <p:nvPr/>
        </p:nvSpPr>
        <p:spPr>
          <a:xfrm>
            <a:off x="454803" y="1009781"/>
            <a:ext cx="3479558" cy="1953868"/>
          </a:xfrm>
          <a:prstGeom prst="rect">
            <a:avLst/>
          </a:prstGeom>
        </p:spPr>
        <p:txBody>
          <a:bodyPr wrap="square">
            <a:spAutoFit/>
          </a:bodyPr>
          <a:lstStyle/>
          <a:p>
            <a:pPr algn="r">
              <a:lnSpc>
                <a:spcPct val="150000"/>
              </a:lnSpc>
            </a:pPr>
            <a:r>
              <a:rPr lang="en-US" sz="2800" b="1" dirty="0" err="1">
                <a:solidFill>
                  <a:schemeClr val="accent5">
                    <a:lumMod val="75000"/>
                  </a:schemeClr>
                </a:solidFill>
                <a:latin typeface="Times New Roman" panose="02020603050405020304" pitchFamily="18" charset="0"/>
                <a:cs typeface="Times New Roman" panose="02020603050405020304" pitchFamily="18" charset="0"/>
              </a:rPr>
              <a:t>Vị</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thế</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xã</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hội</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lgn="r">
              <a:lnSpc>
                <a:spcPct val="150000"/>
              </a:lnSpc>
            </a:pPr>
            <a:r>
              <a:rPr lang="en-US" sz="2800" b="1" dirty="0">
                <a:solidFill>
                  <a:prstClr val="black"/>
                </a:solidFill>
                <a:latin typeface="Times New Roman" panose="02020603050405020304" pitchFamily="18" charset="0"/>
                <a:cs typeface="Times New Roman" panose="02020603050405020304" pitchFamily="18" charset="0"/>
              </a:rPr>
              <a:t>Cao: </a:t>
            </a:r>
            <a:r>
              <a:rPr lang="en-US" sz="2800" b="1" dirty="0" err="1">
                <a:solidFill>
                  <a:prstClr val="black"/>
                </a:solidFill>
                <a:latin typeface="Times New Roman" panose="02020603050405020304" pitchFamily="18" charset="0"/>
                <a:cs typeface="Times New Roman" panose="02020603050405020304" pitchFamily="18" charset="0"/>
              </a:rPr>
              <a:t>viên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quản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ngục</a:t>
            </a:r>
            <a:endParaRPr lang="en-US" sz="2800" b="1" dirty="0">
              <a:solidFill>
                <a:prstClr val="black"/>
              </a:solidFill>
              <a:latin typeface="Times New Roman" panose="02020603050405020304" pitchFamily="18" charset="0"/>
              <a:cs typeface="Times New Roman" panose="02020603050405020304" pitchFamily="18" charset="0"/>
            </a:endParaRPr>
          </a:p>
          <a:p>
            <a:pPr algn="r">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Thấp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Huấn</a:t>
            </a:r>
            <a:r>
              <a:rPr lang="en-US" sz="2800" b="1" dirty="0">
                <a:solidFill>
                  <a:prstClr val="black"/>
                </a:solidFill>
                <a:latin typeface="Times New Roman" panose="02020603050405020304" pitchFamily="18" charset="0"/>
                <a:cs typeface="Times New Roman" panose="02020603050405020304" pitchFamily="18" charset="0"/>
              </a:rPr>
              <a:t> Cao.  </a:t>
            </a:r>
          </a:p>
        </p:txBody>
      </p:sp>
      <p:sp>
        <p:nvSpPr>
          <p:cNvPr id="53" name="Rectangle 52"/>
          <p:cNvSpPr/>
          <p:nvPr/>
        </p:nvSpPr>
        <p:spPr>
          <a:xfrm>
            <a:off x="4286216" y="1050511"/>
            <a:ext cx="6587192" cy="1953868"/>
          </a:xfrm>
          <a:prstGeom prst="rect">
            <a:avLst/>
          </a:prstGeom>
        </p:spPr>
        <p:txBody>
          <a:bodyPr wrap="square">
            <a:spAutoFit/>
          </a:bodyPr>
          <a:lstStyle/>
          <a:p>
            <a:pPr>
              <a:lnSpc>
                <a:spcPct val="150000"/>
              </a:lnSpc>
            </a:pPr>
            <a:r>
              <a:rPr lang="en-US" sz="2800" b="1" dirty="0" err="1">
                <a:solidFill>
                  <a:schemeClr val="accent5">
                    <a:lumMod val="75000"/>
                  </a:schemeClr>
                </a:solidFill>
                <a:latin typeface="Times New Roman" panose="02020603050405020304" pitchFamily="18" charset="0"/>
                <a:cs typeface="Times New Roman" panose="02020603050405020304" pitchFamily="18" charset="0"/>
              </a:rPr>
              <a:t>Vị</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thế</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trong</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cảnh</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cho</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chữ</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này</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lnSpc>
                <a:spcPct val="150000"/>
              </a:lnSpc>
            </a:pPr>
            <a:r>
              <a:rPr lang="en-US" sz="2800" b="1" dirty="0">
                <a:solidFill>
                  <a:prstClr val="black"/>
                </a:solidFill>
                <a:latin typeface="Times New Roman" panose="02020603050405020304" pitchFamily="18" charset="0"/>
                <a:cs typeface="Times New Roman" panose="02020603050405020304" pitchFamily="18" charset="0"/>
              </a:rPr>
              <a:t>Cao: </a:t>
            </a:r>
            <a:r>
              <a:rPr lang="en-US" sz="2800" b="1" dirty="0" err="1">
                <a:solidFill>
                  <a:prstClr val="black"/>
                </a:solidFill>
                <a:latin typeface="Times New Roman" panose="02020603050405020304" pitchFamily="18" charset="0"/>
                <a:cs typeface="Times New Roman" panose="02020603050405020304" pitchFamily="18" charset="0"/>
              </a:rPr>
              <a:t>Huấn</a:t>
            </a:r>
            <a:r>
              <a:rPr lang="en-US" sz="2800" b="1" dirty="0">
                <a:solidFill>
                  <a:prstClr val="black"/>
                </a:solidFill>
                <a:latin typeface="Times New Roman" panose="02020603050405020304" pitchFamily="18" charset="0"/>
                <a:cs typeface="Times New Roman" panose="02020603050405020304" pitchFamily="18" charset="0"/>
              </a:rPr>
              <a:t> Cao – </a:t>
            </a:r>
            <a:r>
              <a:rPr lang="en-US" sz="2800" b="1" dirty="0" err="1">
                <a:solidFill>
                  <a:prstClr val="black"/>
                </a:solidFill>
                <a:latin typeface="Times New Roman" panose="02020603050405020304" pitchFamily="18" charset="0"/>
                <a:cs typeface="Times New Roman" panose="02020603050405020304" pitchFamily="18" charset="0"/>
              </a:rPr>
              <a:t>tử</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tù</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ung</a:t>
            </a:r>
            <a:r>
              <a:rPr lang="en-US" sz="2800" b="1" dirty="0">
                <a:solidFill>
                  <a:prstClr val="black"/>
                </a:solidFill>
                <a:latin typeface="Times New Roman" panose="02020603050405020304" pitchFamily="18" charset="0"/>
                <a:cs typeface="Times New Roman" panose="02020603050405020304" pitchFamily="18" charset="0"/>
              </a:rPr>
              <a:t> dung</a:t>
            </a:r>
          </a:p>
          <a:p>
            <a:pPr>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Thấp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quản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ngục</a:t>
            </a:r>
            <a:r>
              <a:rPr lang="en-US" sz="2800" b="1" dirty="0">
                <a:solidFill>
                  <a:prstClr val="black"/>
                </a:solidFill>
                <a:latin typeface="Times New Roman" panose="02020603050405020304" pitchFamily="18" charset="0"/>
                <a:cs typeface="Times New Roman" panose="02020603050405020304" pitchFamily="18" charset="0"/>
              </a:rPr>
              <a:t>  - </a:t>
            </a:r>
            <a:r>
              <a:rPr lang="en-US" sz="2800" b="1" dirty="0" err="1">
                <a:solidFill>
                  <a:prstClr val="black"/>
                </a:solidFill>
                <a:latin typeface="Times New Roman" panose="02020603050405020304" pitchFamily="18" charset="0"/>
                <a:cs typeface="Times New Roman" panose="02020603050405020304" pitchFamily="18" charset="0"/>
              </a:rPr>
              <a:t>khúm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núm</a:t>
            </a:r>
            <a:endParaRPr lang="en-US" sz="2800" b="1" dirty="0">
              <a:solidFill>
                <a:prstClr val="black"/>
              </a:solidFill>
              <a:latin typeface="Times New Roman" panose="02020603050405020304" pitchFamily="18" charset="0"/>
              <a:cs typeface="Times New Roman" panose="02020603050405020304" pitchFamily="18" charset="0"/>
            </a:endParaRPr>
          </a:p>
        </p:txBody>
      </p:sp>
      <p:cxnSp>
        <p:nvCxnSpPr>
          <p:cNvPr id="66" name="Straight Connector 65"/>
          <p:cNvCxnSpPr>
            <a:cxnSpLocks/>
          </p:cNvCxnSpPr>
          <p:nvPr/>
        </p:nvCxnSpPr>
        <p:spPr>
          <a:xfrm>
            <a:off x="4110288" y="1133587"/>
            <a:ext cx="0" cy="17137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41220" y="378031"/>
            <a:ext cx="1347485" cy="661207"/>
          </a:xfrm>
          <a:prstGeom prst="rect">
            <a:avLst/>
          </a:prstGeom>
        </p:spPr>
        <p:txBody>
          <a:bodyPr wrap="none">
            <a:spAutoFit/>
          </a:bodyPr>
          <a:lstStyle/>
          <a:p>
            <a:pPr marL="232522" indent="-232522" algn="just">
              <a:lnSpc>
                <a:spcPct val="150000"/>
              </a:lnSpc>
              <a:buSzPct val="150000"/>
              <a:buFont typeface="Arial" panose="020B0604020202020204" pitchFamily="34" charset="0"/>
              <a:buChar char="•"/>
              <a:defRPr/>
            </a:pPr>
            <a:r>
              <a:rPr lang="en-US" sz="2800" b="1" dirty="0" err="1">
                <a:solidFill>
                  <a:prstClr val="black"/>
                </a:solidFill>
                <a:latin typeface="Times New Roman" panose="02020603050405020304" pitchFamily="18" charset="0"/>
                <a:ea typeface="Tahoma" pitchFamily="34" charset="0"/>
                <a:cs typeface="Times New Roman" panose="02020603050405020304" pitchFamily="18" charset="0"/>
              </a:rPr>
              <a:t>Vị</a:t>
            </a:r>
            <a:r>
              <a:rPr lang="en-US" sz="2800"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Tahoma" pitchFamily="34" charset="0"/>
                <a:cs typeface="Times New Roman" panose="02020603050405020304" pitchFamily="18" charset="0"/>
              </a:rPr>
              <a:t>thế</a:t>
            </a:r>
            <a:endParaRPr lang="vi-VN" sz="2800" b="1" dirty="0">
              <a:solidFill>
                <a:prstClr val="black"/>
              </a:solidFill>
              <a:latin typeface="Times New Roman" panose="02020603050405020304" pitchFamily="18" charset="0"/>
              <a:ea typeface="Tahoma"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7E85F39A-E0FB-4337-B5D1-873450AC6EE7}"/>
              </a:ext>
            </a:extLst>
          </p:cNvPr>
          <p:cNvSpPr/>
          <p:nvPr/>
        </p:nvSpPr>
        <p:spPr>
          <a:xfrm>
            <a:off x="2994713" y="3150583"/>
            <a:ext cx="5089390" cy="1953868"/>
          </a:xfrm>
          <a:prstGeom prst="rect">
            <a:avLst/>
          </a:prstGeom>
        </p:spPr>
        <p:txBody>
          <a:bodyPr wrap="square">
            <a:spAutoFit/>
          </a:bodyPr>
          <a:lstStyle/>
          <a:p>
            <a:pPr algn="just">
              <a:buClr>
                <a:srgbClr val="FF6600"/>
              </a:buClr>
              <a:buSzPct val="150000"/>
              <a:defRPr/>
            </a:pPr>
            <a:r>
              <a:rPr lang="en-US" sz="2800" b="1" dirty="0">
                <a:latin typeface="Times New Roman" panose="02020603050405020304" pitchFamily="18" charset="0"/>
                <a:ea typeface="Tahoma" pitchFamily="34" charset="0"/>
                <a:cs typeface="Times New Roman" panose="02020603050405020304" pitchFamily="18" charset="0"/>
              </a:rPr>
              <a:t> </a:t>
            </a:r>
            <a:r>
              <a:rPr lang="nl-NL" sz="2800" b="1" dirty="0">
                <a:latin typeface="Times New Roman" panose="02020603050405020304" pitchFamily="18" charset="0"/>
                <a:cs typeface="Times New Roman" panose="02020603050405020304" pitchFamily="18" charset="0"/>
              </a:rPr>
              <a:t>Tử tù trở thành nghệ sĩ – anh hùng, mang vẻ đẹp uy nghi, lẫm liệt</a:t>
            </a:r>
            <a:r>
              <a:rPr lang="nl-NL" dirty="0"/>
              <a:t>.</a:t>
            </a:r>
            <a:endParaRPr lang="en-US" dirty="0"/>
          </a:p>
          <a:p>
            <a:pPr marL="285693" indent="-285693" algn="just">
              <a:lnSpc>
                <a:spcPct val="150000"/>
              </a:lnSpc>
              <a:buClr>
                <a:srgbClr val="FF6600"/>
              </a:buClr>
              <a:buSzPct val="150000"/>
              <a:buFont typeface="Wingdings 3" panose="05040102010807070707" pitchFamily="18" charset="2"/>
              <a:buChar char="Ê"/>
              <a:defRPr/>
            </a:pPr>
            <a:endParaRPr lang="vi-VN" sz="2800" b="1"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12094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 grpId="0"/>
      <p:bldP spid="52" grpId="0"/>
      <p:bldP spid="53" grpId="0"/>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29227"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3: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Nguyễn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Tuân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nhà</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lớn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nghệ</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sĩ</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Nguyễn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Tuân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lớn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một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nghệ</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sĩ</a:t>
            </a:r>
            <a:r>
              <a:rPr lang="en-US" sz="3600" b="1" dirty="0">
                <a:solidFill>
                  <a:prstClr val="white"/>
                </a:solidFill>
                <a:latin typeface="Times New Roman" panose="02020603050405020304" pitchFamily="18" charset="0"/>
                <a:cs typeface="Times New Roman" panose="02020603050405020304" pitchFamily="18" charset="0"/>
              </a:rPr>
              <a:t> </a:t>
            </a:r>
            <a:r>
              <a:rPr lang="en-US" sz="4800" b="1" dirty="0" err="1">
                <a:solidFill>
                  <a:srgbClr val="00FF00"/>
                </a:solidFill>
                <a:latin typeface="Times New Roman" panose="02020603050405020304" pitchFamily="18" charset="0"/>
                <a:cs typeface="Times New Roman" panose="02020603050405020304" pitchFamily="18" charset="0"/>
              </a:rPr>
              <a:t>suốt</a:t>
            </a:r>
            <a:r>
              <a:rPr lang="en-US" sz="4800" b="1" dirty="0">
                <a:solidFill>
                  <a:srgbClr val="00FF00"/>
                </a:solidFill>
                <a:latin typeface="Times New Roman" panose="02020603050405020304" pitchFamily="18" charset="0"/>
                <a:cs typeface="Times New Roman" panose="02020603050405020304" pitchFamily="18" charset="0"/>
              </a:rPr>
              <a:t> </a:t>
            </a:r>
            <a:r>
              <a:rPr lang="en-US" sz="4800" b="1" dirty="0" err="1">
                <a:solidFill>
                  <a:srgbClr val="00FF00"/>
                </a:solidFill>
                <a:latin typeface="Times New Roman" panose="02020603050405020304" pitchFamily="18" charset="0"/>
                <a:cs typeface="Times New Roman" panose="02020603050405020304" pitchFamily="18" charset="0"/>
              </a:rPr>
              <a:t>đời</a:t>
            </a:r>
            <a:r>
              <a:rPr lang="en-US" sz="4800" b="1" dirty="0">
                <a:solidFill>
                  <a:srgbClr val="00FF00"/>
                </a:solidFill>
                <a:latin typeface="Times New Roman" panose="02020603050405020304" pitchFamily="18" charset="0"/>
                <a:cs typeface="Times New Roman" panose="02020603050405020304" pitchFamily="18" charset="0"/>
              </a:rPr>
              <a:t> </a:t>
            </a:r>
            <a:r>
              <a:rPr lang="en-US" sz="4800" b="1" dirty="0" err="1">
                <a:solidFill>
                  <a:srgbClr val="00FF00"/>
                </a:solidFill>
                <a:latin typeface="Times New Roman" panose="02020603050405020304" pitchFamily="18" charset="0"/>
                <a:cs typeface="Times New Roman" panose="02020603050405020304" pitchFamily="18" charset="0"/>
              </a:rPr>
              <a:t>đi</a:t>
            </a:r>
            <a:r>
              <a:rPr lang="en-US" sz="4800" b="1" dirty="0">
                <a:solidFill>
                  <a:srgbClr val="00FF00"/>
                </a:solidFill>
                <a:latin typeface="Times New Roman" panose="02020603050405020304" pitchFamily="18" charset="0"/>
                <a:cs typeface="Times New Roman" panose="02020603050405020304" pitchFamily="18" charset="0"/>
              </a:rPr>
              <a:t> </a:t>
            </a:r>
            <a:r>
              <a:rPr lang="en-US" sz="4800" b="1" dirty="0" err="1">
                <a:solidFill>
                  <a:srgbClr val="00FF00"/>
                </a:solidFill>
                <a:latin typeface="Times New Roman" panose="02020603050405020304" pitchFamily="18" charset="0"/>
                <a:cs typeface="Times New Roman" panose="02020603050405020304" pitchFamily="18" charset="0"/>
              </a:rPr>
              <a:t>tìm</a:t>
            </a:r>
            <a:r>
              <a:rPr lang="en-US" sz="4800" b="1" dirty="0">
                <a:solidFill>
                  <a:srgbClr val="00FF00"/>
                </a:solidFill>
                <a:latin typeface="Times New Roman" panose="02020603050405020304" pitchFamily="18" charset="0"/>
                <a:cs typeface="Times New Roman" panose="02020603050405020304" pitchFamily="18" charset="0"/>
              </a:rPr>
              <a:t> </a:t>
            </a:r>
            <a:r>
              <a:rPr lang="en-US" sz="4800" b="1" dirty="0" err="1">
                <a:solidFill>
                  <a:srgbClr val="00FF00"/>
                </a:solidFill>
                <a:latin typeface="Times New Roman" panose="02020603050405020304" pitchFamily="18" charset="0"/>
                <a:cs typeface="Times New Roman" panose="02020603050405020304" pitchFamily="18" charset="0"/>
              </a:rPr>
              <a:t>cái</a:t>
            </a:r>
            <a:r>
              <a:rPr lang="en-US" sz="4800" b="1" dirty="0">
                <a:solidFill>
                  <a:srgbClr val="00FF00"/>
                </a:solidFill>
                <a:latin typeface="Times New Roman" panose="02020603050405020304" pitchFamily="18" charset="0"/>
                <a:cs typeface="Times New Roman" panose="02020603050405020304" pitchFamily="18" charset="0"/>
              </a:rPr>
              <a:t> </a:t>
            </a:r>
            <a:r>
              <a:rPr lang="en-US" sz="4800" b="1" dirty="0" err="1">
                <a:solidFill>
                  <a:srgbClr val="00FF00"/>
                </a:solidFill>
                <a:latin typeface="Times New Roman" panose="02020603050405020304" pitchFamily="18" charset="0"/>
                <a:cs typeface="Times New Roman" panose="02020603050405020304" pitchFamily="18" charset="0"/>
              </a:rPr>
              <a:t>đẹp</a:t>
            </a:r>
            <a:r>
              <a:rPr lang="en-US" sz="4800" b="1" dirty="0">
                <a:solidFill>
                  <a:srgbClr val="00FF00"/>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FF00"/>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5" descr="nt6.gif">
            <a:extLst>
              <a:ext uri="{FF2B5EF4-FFF2-40B4-BE49-F238E27FC236}">
                <a16:creationId xmlns:a16="http://schemas.microsoft.com/office/drawing/2014/main" xmlns="" id="{0DB9D360-5861-492B-B905-92426C02B7B1}"/>
              </a:ext>
            </a:extLst>
          </p:cNvPr>
          <p:cNvPicPr>
            <a:picLocks noChangeAspect="1"/>
          </p:cNvPicPr>
          <p:nvPr/>
        </p:nvPicPr>
        <p:blipFill>
          <a:blip r:embed="rId6"/>
          <a:stretch>
            <a:fillRect/>
          </a:stretch>
        </p:blipFill>
        <p:spPr>
          <a:xfrm>
            <a:off x="496025" y="5254311"/>
            <a:ext cx="3206044" cy="1352550"/>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D1AC59E-34F9-423D-BF23-D06247B3CFDB}"/>
              </a:ext>
            </a:extLst>
          </p:cNvPr>
          <p:cNvPicPr>
            <a:picLocks noChangeAspect="1"/>
          </p:cNvPicPr>
          <p:nvPr/>
        </p:nvPicPr>
        <p:blipFill rotWithShape="1">
          <a:blip r:embed="rId2"/>
          <a:srcRect b="10742"/>
          <a:stretch/>
        </p:blipFill>
        <p:spPr>
          <a:xfrm>
            <a:off x="118338" y="428382"/>
            <a:ext cx="7195165" cy="4039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728B1528-806E-48E5-9645-BBC9C006AE1B}"/>
              </a:ext>
            </a:extLst>
          </p:cNvPr>
          <p:cNvSpPr txBox="1"/>
          <p:nvPr/>
        </p:nvSpPr>
        <p:spPr>
          <a:xfrm>
            <a:off x="7581418" y="949123"/>
            <a:ext cx="4492244" cy="4524315"/>
          </a:xfrm>
          <a:prstGeom prst="rect">
            <a:avLst/>
          </a:prstGeom>
          <a:noFill/>
        </p:spPr>
        <p:txBody>
          <a:bodyPr wrap="square" rtlCol="0">
            <a:spAutoFit/>
          </a:bodyPr>
          <a:lstStyle/>
          <a:p>
            <a:pPr marL="0" marR="0" algn="just">
              <a:spcBef>
                <a:spcPts val="0"/>
              </a:spcBef>
              <a:spcAft>
                <a:spcPts val="0"/>
              </a:spcAft>
            </a:pPr>
            <a:r>
              <a:rPr lang="en-US" sz="3200" b="1" dirty="0">
                <a:solidFill>
                  <a:srgbClr val="BF5B47"/>
                </a:solidFill>
                <a:effectLst/>
                <a:latin typeface="Times New Roman" panose="02020603050405020304" pitchFamily="18" charset="0"/>
                <a:ea typeface="Times New Roman" panose="02020603050405020304" pitchFamily="18" charset="0"/>
              </a:rPr>
              <a:t>- </a:t>
            </a:r>
            <a:r>
              <a:rPr lang="en-US" sz="3200" b="1" dirty="0" err="1">
                <a:solidFill>
                  <a:srgbClr val="BF5B47"/>
                </a:solidFill>
                <a:effectLst/>
                <a:latin typeface="Times New Roman" panose="02020603050405020304" pitchFamily="18" charset="0"/>
                <a:ea typeface="Times New Roman" panose="02020603050405020304" pitchFamily="18" charset="0"/>
              </a:rPr>
              <a:t>Cảnh</a:t>
            </a:r>
            <a:r>
              <a:rPr lang="en-US" sz="3200" b="1" dirty="0">
                <a:solidFill>
                  <a:srgbClr val="BF5B47"/>
                </a:solidFill>
                <a:effectLst/>
                <a:latin typeface="Times New Roman" panose="02020603050405020304" pitchFamily="18" charset="0"/>
                <a:ea typeface="Times New Roman" panose="02020603050405020304" pitchFamily="18" charset="0"/>
              </a:rPr>
              <a:t> </a:t>
            </a:r>
            <a:r>
              <a:rPr lang="en-US" sz="3200" b="1" dirty="0" err="1">
                <a:solidFill>
                  <a:srgbClr val="BF5B47"/>
                </a:solidFill>
                <a:effectLst/>
                <a:latin typeface="Times New Roman" panose="02020603050405020304" pitchFamily="18" charset="0"/>
                <a:ea typeface="Times New Roman" panose="02020603050405020304" pitchFamily="18" charset="0"/>
              </a:rPr>
              <a:t>tượng</a:t>
            </a:r>
            <a:r>
              <a:rPr lang="en-US" sz="3200" b="1" dirty="0">
                <a:solidFill>
                  <a:srgbClr val="BF5B47"/>
                </a:solidFill>
                <a:effectLst/>
                <a:latin typeface="Times New Roman" panose="02020603050405020304" pitchFamily="18" charset="0"/>
                <a:ea typeface="Times New Roman" panose="02020603050405020304" pitchFamily="18" charset="0"/>
              </a:rPr>
              <a:t> </a:t>
            </a:r>
            <a:r>
              <a:rPr lang="en-US" sz="3200" b="1" dirty="0" err="1">
                <a:solidFill>
                  <a:srgbClr val="BF5B47"/>
                </a:solidFill>
                <a:effectLst/>
                <a:latin typeface="Times New Roman" panose="02020603050405020304" pitchFamily="18" charset="0"/>
                <a:ea typeface="Times New Roman" panose="02020603050405020304" pitchFamily="18" charset="0"/>
              </a:rPr>
              <a:t>cho</a:t>
            </a:r>
            <a:r>
              <a:rPr lang="en-US" sz="3200" b="1" dirty="0">
                <a:solidFill>
                  <a:srgbClr val="BF5B47"/>
                </a:solidFill>
                <a:effectLst/>
                <a:latin typeface="Times New Roman" panose="02020603050405020304" pitchFamily="18" charset="0"/>
                <a:ea typeface="Times New Roman" panose="02020603050405020304" pitchFamily="18" charset="0"/>
              </a:rPr>
              <a:t> </a:t>
            </a:r>
            <a:r>
              <a:rPr lang="en-US" sz="3200" b="1" dirty="0" err="1">
                <a:solidFill>
                  <a:srgbClr val="BF5B47"/>
                </a:solidFill>
                <a:effectLst/>
                <a:latin typeface="Times New Roman" panose="02020603050405020304" pitchFamily="18" charset="0"/>
                <a:ea typeface="Times New Roman" panose="02020603050405020304" pitchFamily="18" charset="0"/>
              </a:rPr>
              <a:t>chữ</a:t>
            </a:r>
            <a:r>
              <a:rPr lang="en-US" sz="3200" b="1" dirty="0">
                <a:solidFill>
                  <a:srgbClr val="BF5B47"/>
                </a:solidFill>
                <a:effectLst/>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đỏ</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rực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đuốc</a:t>
            </a:r>
            <a:endParaRPr lang="en-US"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200" dirty="0">
                <a:effectLst/>
                <a:latin typeface="Times New Roman" panose="02020603050405020304" pitchFamily="18" charset="0"/>
                <a:ea typeface="Times New Roman" panose="02020603050405020304" pitchFamily="18" charset="0"/>
              </a:rPr>
              <a:t>+ Ba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chú</a:t>
            </a:r>
            <a:r>
              <a:rPr lang="en-US" sz="3200" dirty="0">
                <a:effectLst/>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tấm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lụa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bạch</a:t>
            </a:r>
            <a:r>
              <a:rPr lang="en-US" sz="3200" dirty="0">
                <a:effectLst/>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mùi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thơm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chậu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mực</a:t>
            </a:r>
            <a:endParaRPr lang="en-US"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200" b="1" i="1" dirty="0">
                <a:solidFill>
                  <a:srgbClr val="FF0066"/>
                </a:solidFill>
                <a:effectLst/>
                <a:latin typeface="Times New Roman" panose="02020603050405020304" pitchFamily="18" charset="0"/>
                <a:ea typeface="Times New Roman" panose="02020603050405020304" pitchFamily="18" charset="0"/>
              </a:rPr>
              <a:t>-&gt; </a:t>
            </a:r>
            <a:r>
              <a:rPr lang="en-US" sz="3200" b="1" i="1" dirty="0" err="1">
                <a:solidFill>
                  <a:srgbClr val="FF0066"/>
                </a:solidFill>
                <a:effectLst/>
                <a:latin typeface="Times New Roman" panose="02020603050405020304" pitchFamily="18" charset="0"/>
                <a:ea typeface="Times New Roman" panose="02020603050405020304" pitchFamily="18" charset="0"/>
              </a:rPr>
              <a:t>sự</a:t>
            </a:r>
            <a:r>
              <a:rPr lang="en-US" sz="3200" b="1" i="1" dirty="0">
                <a:solidFill>
                  <a:srgbClr val="FF0066"/>
                </a:solidFill>
                <a:effectLst/>
                <a:latin typeface="Times New Roman" panose="02020603050405020304" pitchFamily="18" charset="0"/>
                <a:ea typeface="Times New Roman" panose="02020603050405020304" pitchFamily="18" charset="0"/>
              </a:rPr>
              <a:t> </a:t>
            </a:r>
            <a:r>
              <a:rPr lang="en-US" sz="3200" b="1" i="1" dirty="0" err="1">
                <a:solidFill>
                  <a:srgbClr val="FF0066"/>
                </a:solidFill>
                <a:effectLst/>
                <a:latin typeface="Times New Roman" panose="02020603050405020304" pitchFamily="18" charset="0"/>
                <a:ea typeface="Times New Roman" panose="02020603050405020304" pitchFamily="18" charset="0"/>
              </a:rPr>
              <a:t>hội</a:t>
            </a:r>
            <a:r>
              <a:rPr lang="en-US" sz="3200" b="1" i="1" dirty="0">
                <a:solidFill>
                  <a:srgbClr val="FF0066"/>
                </a:solidFill>
                <a:effectLst/>
                <a:latin typeface="Times New Roman" panose="02020603050405020304" pitchFamily="18" charset="0"/>
                <a:ea typeface="Times New Roman" panose="02020603050405020304" pitchFamily="18" charset="0"/>
              </a:rPr>
              <a:t> </a:t>
            </a:r>
            <a:r>
              <a:rPr lang="en-US" sz="3200" b="1" i="1" dirty="0" err="1">
                <a:solidFill>
                  <a:srgbClr val="FF0066"/>
                </a:solidFill>
                <a:effectLst/>
                <a:latin typeface="Times New Roman" panose="02020603050405020304" pitchFamily="18" charset="0"/>
                <a:ea typeface="Times New Roman" panose="02020603050405020304" pitchFamily="18" charset="0"/>
              </a:rPr>
              <a:t>ngộ</a:t>
            </a:r>
            <a:r>
              <a:rPr lang="en-US" sz="3200" b="1" i="1" dirty="0">
                <a:solidFill>
                  <a:srgbClr val="FF0066"/>
                </a:solidFill>
                <a:effectLst/>
                <a:latin typeface="Times New Roman" panose="02020603050405020304" pitchFamily="18" charset="0"/>
                <a:ea typeface="Times New Roman" panose="02020603050405020304" pitchFamily="18" charset="0"/>
              </a:rPr>
              <a:t> </a:t>
            </a:r>
            <a:r>
              <a:rPr lang="en-US" sz="3200" b="1" i="1" dirty="0" err="1">
                <a:solidFill>
                  <a:srgbClr val="FF0066"/>
                </a:solidFill>
                <a:effectLst/>
                <a:latin typeface="Times New Roman" panose="02020603050405020304" pitchFamily="18" charset="0"/>
                <a:ea typeface="Times New Roman" panose="02020603050405020304" pitchFamily="18" charset="0"/>
              </a:rPr>
              <a:t>trước</a:t>
            </a:r>
            <a:r>
              <a:rPr lang="en-US" sz="3200" b="1" i="1" dirty="0">
                <a:solidFill>
                  <a:srgbClr val="FF0066"/>
                </a:solidFill>
                <a:effectLst/>
                <a:latin typeface="Times New Roman" panose="02020603050405020304" pitchFamily="18" charset="0"/>
                <a:ea typeface="Times New Roman" panose="02020603050405020304" pitchFamily="18" charset="0"/>
              </a:rPr>
              <a:t> </a:t>
            </a:r>
            <a:r>
              <a:rPr lang="en-US" sz="3200" b="1" i="1" dirty="0" err="1">
                <a:solidFill>
                  <a:srgbClr val="FF0066"/>
                </a:solidFill>
                <a:effectLst/>
                <a:latin typeface="Times New Roman" panose="02020603050405020304" pitchFamily="18" charset="0"/>
                <a:ea typeface="Times New Roman" panose="02020603050405020304" pitchFamily="18" charset="0"/>
              </a:rPr>
              <a:t>cái</a:t>
            </a:r>
            <a:r>
              <a:rPr lang="en-US" sz="3200" b="1" i="1" dirty="0">
                <a:solidFill>
                  <a:srgbClr val="FF0066"/>
                </a:solidFill>
                <a:effectLst/>
                <a:latin typeface="Times New Roman" panose="02020603050405020304" pitchFamily="18" charset="0"/>
                <a:ea typeface="Times New Roman" panose="02020603050405020304" pitchFamily="18" charset="0"/>
              </a:rPr>
              <a:t> </a:t>
            </a:r>
            <a:r>
              <a:rPr lang="en-US" sz="3200" b="1" i="1" dirty="0" err="1">
                <a:solidFill>
                  <a:srgbClr val="FF0066"/>
                </a:solidFill>
                <a:effectLst/>
                <a:latin typeface="Times New Roman" panose="02020603050405020304" pitchFamily="18" charset="0"/>
                <a:ea typeface="Times New Roman" panose="02020603050405020304" pitchFamily="18" charset="0"/>
              </a:rPr>
              <a:t>đẹp</a:t>
            </a:r>
            <a:endParaRPr lang="en-US" sz="3200" b="1" i="1" dirty="0">
              <a:solidFill>
                <a:srgbClr val="FF0066"/>
              </a:solidFill>
              <a:effectLst/>
              <a:latin typeface="Times New Roman" panose="02020603050405020304" pitchFamily="18" charset="0"/>
              <a:ea typeface="Times New Roman" panose="02020603050405020304" pitchFamily="18" charset="0"/>
            </a:endParaRPr>
          </a:p>
          <a:p>
            <a:endParaRPr lang="en-US" sz="3200" dirty="0"/>
          </a:p>
        </p:txBody>
      </p:sp>
    </p:spTree>
    <p:extLst>
      <p:ext uri="{BB962C8B-B14F-4D97-AF65-F5344CB8AC3E}">
        <p14:creationId xmlns:p14="http://schemas.microsoft.com/office/powerpoint/2010/main" val="305141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47825" y="476302"/>
            <a:ext cx="5561876" cy="2677656"/>
          </a:xfrm>
          <a:prstGeom prst="rect">
            <a:avLst/>
          </a:prstGeom>
        </p:spPr>
        <p:txBody>
          <a:bodyPr wrap="square">
            <a:spAutoFit/>
          </a:bodyPr>
          <a:lstStyle/>
          <a:p>
            <a:pPr marL="285693" indent="-285693" algn="just">
              <a:defRPr/>
            </a:pP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Thầy</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quản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nên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tìm</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về</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nhà</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quê</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mà</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ở,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hãy</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thoát</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khỏi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cái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nghề</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này</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đã</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rồi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nghĩ</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đến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chuyện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chơi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chữ</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ở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đây</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khó</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giữ</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thiên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lương</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cho</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lành</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vững</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mà</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rồi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cũng</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đến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nhem</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nhuốc</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mất</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cả</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đời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lương</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thiện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a:t>
            </a:r>
            <a:endParaRPr lang="vi-VN" sz="2800" b="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endParaRPr>
          </a:p>
        </p:txBody>
      </p:sp>
      <p:sp>
        <p:nvSpPr>
          <p:cNvPr id="58" name="Rectangle 57"/>
          <p:cNvSpPr/>
          <p:nvPr/>
        </p:nvSpPr>
        <p:spPr>
          <a:xfrm>
            <a:off x="6069832" y="509998"/>
            <a:ext cx="5874343" cy="1384995"/>
          </a:xfrm>
          <a:prstGeom prst="rect">
            <a:avLst/>
          </a:prstGeom>
        </p:spPr>
        <p:txBody>
          <a:bodyPr wrap="square">
            <a:spAutoFit/>
          </a:bodyPr>
          <a:lstStyle/>
          <a:p>
            <a:pPr marL="457109" indent="-457109" algn="just">
              <a:buClr>
                <a:srgbClr val="FF6600"/>
              </a:buClr>
              <a:buSzPct val="150000"/>
              <a:buFont typeface="Wingdings 3" panose="05040102010807070707" pitchFamily="18" charset="2"/>
              <a:buChar char="Ê"/>
              <a:defRPr/>
            </a:pPr>
            <a:r>
              <a:rPr lang="vi-VN" sz="2800" b="1" dirty="0">
                <a:latin typeface="Times New Roman" panose="02020603050405020304" pitchFamily="18" charset="0"/>
                <a:ea typeface="Tahoma" pitchFamily="34" charset="0"/>
                <a:cs typeface="Times New Roman" panose="02020603050405020304" pitchFamily="18" charset="0"/>
              </a:rPr>
              <a:t>Chỉ khi giữ được tâm hồn trong sáng, con người mới có thể thưởng thức cái đẹp. </a:t>
            </a:r>
          </a:p>
        </p:txBody>
      </p:sp>
      <p:sp>
        <p:nvSpPr>
          <p:cNvPr id="66" name="Rectangle 65"/>
          <p:cNvSpPr/>
          <p:nvPr/>
        </p:nvSpPr>
        <p:spPr>
          <a:xfrm>
            <a:off x="5949196" y="2255694"/>
            <a:ext cx="5793320" cy="954107"/>
          </a:xfrm>
          <a:prstGeom prst="rect">
            <a:avLst/>
          </a:prstGeom>
        </p:spPr>
        <p:txBody>
          <a:bodyPr wrap="square">
            <a:spAutoFit/>
          </a:bodyPr>
          <a:lstStyle/>
          <a:p>
            <a:pPr marL="457109" indent="-457109" algn="just">
              <a:buClr>
                <a:srgbClr val="FF6600"/>
              </a:buClr>
              <a:buSzPct val="150000"/>
              <a:buFont typeface="Wingdings 3" panose="05040102010807070707" pitchFamily="18" charset="2"/>
              <a:buChar char="Ê"/>
              <a:defRPr/>
            </a:pPr>
            <a:r>
              <a:rPr lang="vi-VN" sz="2800" b="1" dirty="0">
                <a:latin typeface="Times New Roman" panose="02020603050405020304" pitchFamily="18" charset="0"/>
                <a:ea typeface="Tahoma" pitchFamily="34" charset="0"/>
                <a:cs typeface="Times New Roman" panose="02020603050405020304" pitchFamily="18" charset="0"/>
              </a:rPr>
              <a:t>Cái đẹp, cái thiện không thể lẫn lộn với cái xấu, cái ác. </a:t>
            </a:r>
          </a:p>
        </p:txBody>
      </p:sp>
      <p:sp>
        <p:nvSpPr>
          <p:cNvPr id="2" name="Rectangle 1"/>
          <p:cNvSpPr/>
          <p:nvPr/>
        </p:nvSpPr>
        <p:spPr>
          <a:xfrm>
            <a:off x="148841" y="121580"/>
            <a:ext cx="2275623" cy="477054"/>
          </a:xfrm>
          <a:prstGeom prst="rect">
            <a:avLst/>
          </a:prstGeom>
        </p:spPr>
        <p:txBody>
          <a:bodyPr wrap="none">
            <a:spAutoFit/>
          </a:bodyPr>
          <a:lstStyle/>
          <a:p>
            <a:pPr marL="232522" indent="-232522" algn="just">
              <a:lnSpc>
                <a:spcPts val="2999"/>
              </a:lnSpc>
              <a:buSzPct val="150000"/>
              <a:buFont typeface="Arial" panose="020B0604020202020204" pitchFamily="34" charset="0"/>
              <a:buChar char="•"/>
              <a:defRPr/>
            </a:pPr>
            <a:r>
              <a:rPr lang="vi-VN" sz="2800" b="1" dirty="0">
                <a:solidFill>
                  <a:prstClr val="black"/>
                </a:solidFill>
                <a:latin typeface="Times New Roman" panose="02020603050405020304" pitchFamily="18" charset="0"/>
                <a:ea typeface="Tahoma" pitchFamily="34" charset="0"/>
                <a:cs typeface="Times New Roman" panose="02020603050405020304" pitchFamily="18" charset="0"/>
              </a:rPr>
              <a:t>Lời khuyên </a:t>
            </a:r>
          </a:p>
        </p:txBody>
      </p:sp>
      <p:sp>
        <p:nvSpPr>
          <p:cNvPr id="16" name="Rectangle 15">
            <a:extLst>
              <a:ext uri="{FF2B5EF4-FFF2-40B4-BE49-F238E27FC236}">
                <a16:creationId xmlns:a16="http://schemas.microsoft.com/office/drawing/2014/main" xmlns="" id="{66913443-8CD0-406D-B451-6F7F4BA9E812}"/>
              </a:ext>
            </a:extLst>
          </p:cNvPr>
          <p:cNvSpPr/>
          <p:nvPr/>
        </p:nvSpPr>
        <p:spPr>
          <a:xfrm>
            <a:off x="2966966" y="5411380"/>
            <a:ext cx="7547242" cy="861774"/>
          </a:xfrm>
          <a:prstGeom prst="rect">
            <a:avLst/>
          </a:prstGeom>
        </p:spPr>
        <p:txBody>
          <a:bodyPr wrap="square">
            <a:spAutoFit/>
          </a:bodyPr>
          <a:lstStyle/>
          <a:p>
            <a:pPr marL="457109" indent="-457109" algn="just">
              <a:lnSpc>
                <a:spcPts val="2999"/>
              </a:lnSpc>
              <a:buClr>
                <a:srgbClr val="FF6600"/>
              </a:buClr>
              <a:buSzPct val="150000"/>
              <a:buFont typeface="Wingdings 3" panose="05040102010807070707" pitchFamily="18" charset="2"/>
              <a:buChar char="Ê"/>
              <a:defRPr/>
            </a:pPr>
            <a:r>
              <a:rPr lang="vi-VN" sz="2800" b="1" dirty="0">
                <a:solidFill>
                  <a:schemeClr val="accent6">
                    <a:lumMod val="75000"/>
                  </a:schemeClr>
                </a:solidFill>
                <a:latin typeface="Times New Roman" panose="02020603050405020304" pitchFamily="18" charset="0"/>
                <a:ea typeface="Tahoma" pitchFamily="34" charset="0"/>
                <a:cs typeface="Times New Roman" panose="02020603050405020304" pitchFamily="18" charset="0"/>
              </a:rPr>
              <a:t>Một </a:t>
            </a:r>
            <a:r>
              <a:rPr lang="vi-VN" sz="2800" b="1" dirty="0">
                <a:latin typeface="Times New Roman" panose="02020603050405020304" pitchFamily="18" charset="0"/>
                <a:ea typeface="Tahoma" pitchFamily="34" charset="0"/>
                <a:cs typeface="Times New Roman" panose="02020603050405020304" pitchFamily="18" charset="0"/>
              </a:rPr>
              <a:t>cái cúi đầu </a:t>
            </a:r>
            <a:r>
              <a:rPr lang="vi-VN" sz="3600" b="1" dirty="0">
                <a:solidFill>
                  <a:srgbClr val="C00000"/>
                </a:solidFill>
                <a:latin typeface="Times New Roman" panose="02020603050405020304" pitchFamily="18" charset="0"/>
                <a:ea typeface="Tahoma" pitchFamily="34" charset="0"/>
                <a:cs typeface="Times New Roman" panose="02020603050405020304" pitchFamily="18" charset="0"/>
              </a:rPr>
              <a:t>tôn vinh nhân cách </a:t>
            </a:r>
            <a:r>
              <a:rPr lang="vi-VN" sz="2800" b="1" dirty="0">
                <a:solidFill>
                  <a:schemeClr val="accent6">
                    <a:lumMod val="75000"/>
                  </a:schemeClr>
                </a:solidFill>
                <a:latin typeface="Times New Roman" panose="02020603050405020304" pitchFamily="18" charset="0"/>
                <a:ea typeface="Tahoma" pitchFamily="34" charset="0"/>
                <a:cs typeface="Times New Roman" panose="02020603050405020304" pitchFamily="18" charset="0"/>
              </a:rPr>
              <a:t>hai </a:t>
            </a:r>
            <a:r>
              <a:rPr lang="vi-VN" sz="2800" b="1" dirty="0">
                <a:latin typeface="Times New Roman" panose="02020603050405020304" pitchFamily="18" charset="0"/>
                <a:ea typeface="Tahoma" pitchFamily="34" charset="0"/>
                <a:cs typeface="Times New Roman" panose="02020603050405020304" pitchFamily="18" charset="0"/>
              </a:rPr>
              <a:t>con người</a:t>
            </a:r>
            <a:r>
              <a:rPr lang="en-US" sz="2800" b="1" dirty="0">
                <a:latin typeface="Times New Roman" panose="02020603050405020304" pitchFamily="18" charset="0"/>
                <a:ea typeface="Tahoma" pitchFamily="34" charset="0"/>
                <a:cs typeface="Times New Roman" panose="02020603050405020304" pitchFamily="18" charset="0"/>
              </a:rPr>
              <a:t>.</a:t>
            </a:r>
            <a:r>
              <a:rPr lang="vi-VN" sz="2800" b="1" dirty="0">
                <a:latin typeface="Times New Roman" panose="02020603050405020304" pitchFamily="18" charset="0"/>
                <a:ea typeface="Tahoma"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xmlns="" id="{9A2252E5-C04C-435F-9986-ABCAA2E0CF37}"/>
              </a:ext>
            </a:extLst>
          </p:cNvPr>
          <p:cNvSpPr/>
          <p:nvPr/>
        </p:nvSpPr>
        <p:spPr>
          <a:xfrm>
            <a:off x="653412" y="3805615"/>
            <a:ext cx="4935658" cy="1384995"/>
          </a:xfrm>
          <a:prstGeom prst="rect">
            <a:avLst/>
          </a:prstGeom>
        </p:spPr>
        <p:txBody>
          <a:bodyPr wrap="square">
            <a:spAutoFit/>
          </a:bodyPr>
          <a:lstStyle/>
          <a:p>
            <a:pPr algn="just">
              <a:defRPr/>
            </a:pP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Chắp</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tay</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nói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một</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câu</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mà</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dòng</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nước</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mắt</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rỉ</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vào</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kẽ</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miệng</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kẻ</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mê</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muội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này</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xin</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bái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lĩnh</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A52BC356-4E21-478C-BD08-3E10595AB323}"/>
              </a:ext>
            </a:extLst>
          </p:cNvPr>
          <p:cNvSpPr/>
          <p:nvPr/>
        </p:nvSpPr>
        <p:spPr>
          <a:xfrm>
            <a:off x="247825" y="3413989"/>
            <a:ext cx="4752263" cy="477054"/>
          </a:xfrm>
          <a:prstGeom prst="rect">
            <a:avLst/>
          </a:prstGeom>
        </p:spPr>
        <p:txBody>
          <a:bodyPr wrap="none">
            <a:spAutoFit/>
          </a:bodyPr>
          <a:lstStyle/>
          <a:p>
            <a:pPr marL="232522" indent="-232522" algn="just">
              <a:lnSpc>
                <a:spcPts val="2999"/>
              </a:lnSpc>
              <a:buSzPct val="150000"/>
              <a:buFont typeface="Arial" panose="020B0604020202020204" pitchFamily="34" charset="0"/>
              <a:buChar char="•"/>
              <a:defRPr/>
            </a:pPr>
            <a:r>
              <a:rPr lang="vi-VN" sz="2800" b="1" dirty="0">
                <a:solidFill>
                  <a:prstClr val="black"/>
                </a:solidFill>
                <a:latin typeface="Times New Roman" panose="02020603050405020304" pitchFamily="18" charset="0"/>
                <a:ea typeface="Tahoma" pitchFamily="34" charset="0"/>
                <a:cs typeface="Times New Roman" panose="02020603050405020304" pitchFamily="18" charset="0"/>
              </a:rPr>
              <a:t>Thái độ của viên quản ngục </a:t>
            </a:r>
          </a:p>
        </p:txBody>
      </p:sp>
    </p:spTree>
    <p:extLst>
      <p:ext uri="{BB962C8B-B14F-4D97-AF65-F5344CB8AC3E}">
        <p14:creationId xmlns:p14="http://schemas.microsoft.com/office/powerpoint/2010/main" val="194663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8" grpId="0"/>
      <p:bldP spid="66" grpId="0"/>
      <p:bldP spid="2" grpId="0"/>
      <p:bldP spid="16" grpId="0"/>
      <p:bldP spid="1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D:\ISS\mon hoc\Văn\Lop 12\V_12_VHVN_09_CoLan_ChuNguoiTuTu_Phan 1.pptx\V_12_VHVN_09_CoLan_ChuNguoiTuTu_Phan 1_hinhanh\5124f5af5550e.png"/>
          <p:cNvPicPr>
            <a:picLocks noChangeAspect="1" noChangeArrowheads="1"/>
          </p:cNvPicPr>
          <p:nvPr/>
        </p:nvPicPr>
        <p:blipFill rotWithShape="1">
          <a:blip r:embed="rId3">
            <a:extLst>
              <a:ext uri="{28A0092B-C50C-407E-A947-70E740481C1C}">
                <a14:useLocalDpi xmlns:a14="http://schemas.microsoft.com/office/drawing/2010/main" val="0"/>
              </a:ext>
            </a:extLst>
          </a:blip>
          <a:srcRect t="12689"/>
          <a:stretch/>
        </p:blipFill>
        <p:spPr bwMode="auto">
          <a:xfrm>
            <a:off x="8257641" y="3934547"/>
            <a:ext cx="4605150" cy="3052446"/>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305827" y="5160825"/>
            <a:ext cx="8155268" cy="1569660"/>
          </a:xfrm>
          <a:prstGeom prst="rect">
            <a:avLst/>
          </a:prstGeom>
        </p:spPr>
        <p:txBody>
          <a:bodyPr wrap="square">
            <a:spAutoFit/>
          </a:bodyPr>
          <a:lstStyle/>
          <a:p>
            <a:pPr marL="285693" indent="-285693" algn="just">
              <a:buClr>
                <a:srgbClr val="FF6600"/>
              </a:buClr>
              <a:buSzPct val="150000"/>
              <a:buFont typeface="Wingdings 3" panose="05040102010807070707" pitchFamily="18" charset="2"/>
              <a:buChar char="Ê"/>
              <a:defRPr/>
            </a:pPr>
            <a:r>
              <a:rPr lang="nl-NL" sz="3200" b="1" dirty="0">
                <a:latin typeface="+mj-lt"/>
              </a:rPr>
              <a:t>Cái đẹp, cái thiện chiến thắng cái xấu, cái ác. Đây là </a:t>
            </a:r>
            <a:r>
              <a:rPr lang="nl-NL" sz="3200" b="1" dirty="0">
                <a:solidFill>
                  <a:srgbClr val="FF0066"/>
                </a:solidFill>
                <a:latin typeface="+mj-lt"/>
              </a:rPr>
              <a:t>sự tôn vinh nhân cách cao cả </a:t>
            </a:r>
            <a:r>
              <a:rPr lang="nl-NL" sz="3200" b="1" dirty="0">
                <a:latin typeface="+mj-lt"/>
              </a:rPr>
              <a:t>của con người</a:t>
            </a:r>
            <a:endParaRPr lang="vi-VN" sz="3200" b="1" dirty="0">
              <a:latin typeface="+mj-lt"/>
              <a:ea typeface="Tahoma" pitchFamily="34" charset="0"/>
              <a:cs typeface="Times New Roman" panose="02020603050405020304" pitchFamily="18" charset="0"/>
            </a:endParaRPr>
          </a:p>
        </p:txBody>
      </p:sp>
      <p:sp>
        <p:nvSpPr>
          <p:cNvPr id="52" name="Rectangle 51"/>
          <p:cNvSpPr/>
          <p:nvPr/>
        </p:nvSpPr>
        <p:spPr>
          <a:xfrm>
            <a:off x="679995" y="1003754"/>
            <a:ext cx="4605135" cy="3901196"/>
          </a:xfrm>
          <a:prstGeom prst="rect">
            <a:avLst/>
          </a:prstGeom>
        </p:spPr>
        <p:txBody>
          <a:bodyPr wrap="square">
            <a:spAutoFit/>
          </a:bodyPr>
          <a:lstStyle/>
          <a:p>
            <a:pPr algn="r">
              <a:lnSpc>
                <a:spcPct val="150000"/>
              </a:lnSpc>
            </a:pPr>
            <a:r>
              <a:rPr lang="vi-VN" sz="2800" b="1" dirty="0">
                <a:solidFill>
                  <a:srgbClr val="FF0066"/>
                </a:solidFill>
                <a:latin typeface="+mj-lt"/>
              </a:rPr>
              <a:t>ánh sáng</a:t>
            </a:r>
            <a:endParaRPr lang="en-US" sz="2800" b="1" dirty="0">
              <a:solidFill>
                <a:srgbClr val="FF0066"/>
              </a:solidFill>
              <a:latin typeface="+mj-lt"/>
              <a:cs typeface="Times New Roman" panose="02020603050405020304" pitchFamily="18" charset="0"/>
            </a:endParaRPr>
          </a:p>
          <a:p>
            <a:pPr algn="r">
              <a:lnSpc>
                <a:spcPct val="150000"/>
              </a:lnSpc>
            </a:pPr>
            <a:r>
              <a:rPr lang="vi-VN" sz="2800" b="1" dirty="0">
                <a:solidFill>
                  <a:schemeClr val="accent5">
                    <a:lumMod val="75000"/>
                  </a:schemeClr>
                </a:solidFill>
                <a:latin typeface="+mj-lt"/>
              </a:rPr>
              <a:t>cái thanh khiết, cao cả của nền lụa trắng, của nét chữ đẹp đẽ </a:t>
            </a:r>
            <a:endParaRPr lang="en-US" sz="2800" b="1" dirty="0">
              <a:solidFill>
                <a:schemeClr val="accent5">
                  <a:lumMod val="75000"/>
                </a:schemeClr>
              </a:solidFill>
              <a:latin typeface="+mj-lt"/>
            </a:endParaRPr>
          </a:p>
          <a:p>
            <a:pPr algn="r">
              <a:lnSpc>
                <a:spcPct val="150000"/>
              </a:lnSpc>
            </a:pPr>
            <a:r>
              <a:rPr lang="vi-VN" sz="2800" b="1" dirty="0">
                <a:solidFill>
                  <a:srgbClr val="C00000"/>
                </a:solidFill>
                <a:latin typeface="+mj-lt"/>
              </a:rPr>
              <a:t>tư thế của kẻ tử tù đang ban phát cái đẹp và cái thiện </a:t>
            </a:r>
            <a:endParaRPr lang="en-US" sz="2800" b="1" dirty="0">
              <a:solidFill>
                <a:srgbClr val="C00000"/>
              </a:solidFill>
              <a:latin typeface="+mj-lt"/>
              <a:cs typeface="Times New Roman" panose="02020603050405020304" pitchFamily="18" charset="0"/>
            </a:endParaRPr>
          </a:p>
        </p:txBody>
      </p:sp>
      <p:sp>
        <p:nvSpPr>
          <p:cNvPr id="53" name="Rectangle 52"/>
          <p:cNvSpPr/>
          <p:nvPr/>
        </p:nvSpPr>
        <p:spPr>
          <a:xfrm>
            <a:off x="5777185" y="1012532"/>
            <a:ext cx="5149459" cy="3901196"/>
          </a:xfrm>
          <a:prstGeom prst="rect">
            <a:avLst/>
          </a:prstGeom>
        </p:spPr>
        <p:txBody>
          <a:bodyPr wrap="square">
            <a:spAutoFit/>
          </a:bodyPr>
          <a:lstStyle/>
          <a:p>
            <a:pPr>
              <a:lnSpc>
                <a:spcPct val="150000"/>
              </a:lnSpc>
            </a:pPr>
            <a:r>
              <a:rPr lang="vi-VN" sz="2800" b="1" dirty="0">
                <a:solidFill>
                  <a:srgbClr val="FF0066"/>
                </a:solidFill>
                <a:latin typeface="+mj-lt"/>
              </a:rPr>
              <a:t>bóng tối</a:t>
            </a:r>
            <a:r>
              <a:rPr lang="en-US" sz="2800" b="1" dirty="0">
                <a:solidFill>
                  <a:srgbClr val="FF0066"/>
                </a:solidFill>
                <a:latin typeface="+mj-lt"/>
                <a:cs typeface="Times New Roman" panose="02020603050405020304" pitchFamily="18" charset="0"/>
              </a:rPr>
              <a:t>: </a:t>
            </a:r>
          </a:p>
          <a:p>
            <a:pPr>
              <a:lnSpc>
                <a:spcPct val="150000"/>
              </a:lnSpc>
            </a:pPr>
            <a:r>
              <a:rPr lang="vi-VN" sz="2800" b="1" dirty="0">
                <a:solidFill>
                  <a:schemeClr val="accent5">
                    <a:lumMod val="75000"/>
                  </a:schemeClr>
                </a:solidFill>
                <a:latin typeface="+mj-lt"/>
              </a:rPr>
              <a:t>cái xô bồ, hỗn loạn, nhơ bẩn của nhà tù </a:t>
            </a:r>
            <a:endParaRPr lang="en-US" sz="2800" b="1" dirty="0">
              <a:solidFill>
                <a:schemeClr val="accent5">
                  <a:lumMod val="75000"/>
                </a:schemeClr>
              </a:solidFill>
              <a:latin typeface="+mj-lt"/>
            </a:endParaRPr>
          </a:p>
          <a:p>
            <a:pPr>
              <a:lnSpc>
                <a:spcPct val="150000"/>
              </a:lnSpc>
            </a:pPr>
            <a:endParaRPr lang="en-US" sz="2800" b="1" dirty="0">
              <a:latin typeface="+mj-lt"/>
            </a:endParaRPr>
          </a:p>
          <a:p>
            <a:pPr>
              <a:lnSpc>
                <a:spcPct val="150000"/>
              </a:lnSpc>
            </a:pPr>
            <a:r>
              <a:rPr lang="vi-VN" sz="2800" b="1" dirty="0">
                <a:solidFill>
                  <a:srgbClr val="C00000"/>
                </a:solidFill>
                <a:latin typeface="+mj-lt"/>
              </a:rPr>
              <a:t>viên quan coi ngục đang khúm núm, lĩnh hội, vái lạy.</a:t>
            </a:r>
            <a:endParaRPr lang="en-US" sz="2800" b="1" dirty="0">
              <a:solidFill>
                <a:srgbClr val="C00000"/>
              </a:solidFill>
              <a:latin typeface="+mj-lt"/>
              <a:cs typeface="Times New Roman" panose="02020603050405020304" pitchFamily="18" charset="0"/>
            </a:endParaRPr>
          </a:p>
        </p:txBody>
      </p:sp>
      <p:cxnSp>
        <p:nvCxnSpPr>
          <p:cNvPr id="66" name="Straight Connector 65"/>
          <p:cNvCxnSpPr>
            <a:cxnSpLocks/>
          </p:cNvCxnSpPr>
          <p:nvPr/>
        </p:nvCxnSpPr>
        <p:spPr>
          <a:xfrm>
            <a:off x="5531157" y="1039238"/>
            <a:ext cx="0" cy="328442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36941" y="378031"/>
            <a:ext cx="3356047" cy="661207"/>
          </a:xfrm>
          <a:prstGeom prst="rect">
            <a:avLst/>
          </a:prstGeom>
        </p:spPr>
        <p:txBody>
          <a:bodyPr wrap="none">
            <a:spAutoFit/>
          </a:bodyPr>
          <a:lstStyle/>
          <a:p>
            <a:pPr marL="232522" indent="-232522" algn="just">
              <a:lnSpc>
                <a:spcPct val="150000"/>
              </a:lnSpc>
              <a:buSzPct val="150000"/>
              <a:buFont typeface="Arial" panose="020B0604020202020204" pitchFamily="34" charset="0"/>
              <a:buChar char="•"/>
              <a:defRPr/>
            </a:pPr>
            <a:r>
              <a:rPr lang="en-US" sz="2800" b="1" dirty="0" err="1">
                <a:solidFill>
                  <a:prstClr val="black"/>
                </a:solidFill>
                <a:latin typeface="Times New Roman" panose="02020603050405020304" pitchFamily="18" charset="0"/>
                <a:ea typeface="Tahoma" pitchFamily="34" charset="0"/>
                <a:cs typeface="Times New Roman" panose="02020603050405020304" pitchFamily="18" charset="0"/>
              </a:rPr>
              <a:t>Nghệ</a:t>
            </a:r>
            <a:r>
              <a:rPr lang="en-US" sz="2800"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Tahoma" pitchFamily="34" charset="0"/>
                <a:cs typeface="Times New Roman" panose="02020603050405020304" pitchFamily="18" charset="0"/>
              </a:rPr>
              <a:t>thuật</a:t>
            </a:r>
            <a:r>
              <a:rPr lang="en-US" sz="2800"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Tahoma" pitchFamily="34" charset="0"/>
                <a:cs typeface="Times New Roman" panose="02020603050405020304" pitchFamily="18" charset="0"/>
              </a:rPr>
              <a:t>đối</a:t>
            </a:r>
            <a:r>
              <a:rPr lang="en-US" sz="2800"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Tahoma" pitchFamily="34" charset="0"/>
                <a:cs typeface="Times New Roman" panose="02020603050405020304" pitchFamily="18" charset="0"/>
              </a:rPr>
              <a:t>lập</a:t>
            </a:r>
            <a:r>
              <a:rPr lang="en-US" sz="2800" b="1" dirty="0">
                <a:solidFill>
                  <a:prstClr val="black"/>
                </a:solidFill>
                <a:latin typeface="Times New Roman" panose="02020603050405020304" pitchFamily="18" charset="0"/>
                <a:ea typeface="Tahoma" pitchFamily="34" charset="0"/>
                <a:cs typeface="Times New Roman" panose="02020603050405020304" pitchFamily="18" charset="0"/>
              </a:rPr>
              <a:t> </a:t>
            </a:r>
            <a:endParaRPr lang="vi-VN" sz="2800" b="1" dirty="0">
              <a:solidFill>
                <a:prstClr val="black"/>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3860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53"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6"/>
          <p:cNvSpPr txBox="1">
            <a:spLocks noChangeArrowheads="1"/>
          </p:cNvSpPr>
          <p:nvPr/>
        </p:nvSpPr>
        <p:spPr bwMode="auto">
          <a:xfrm>
            <a:off x="1419976" y="1694648"/>
            <a:ext cx="100736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285693" indent="-285693" algn="just">
              <a:buClr>
                <a:schemeClr val="accent5">
                  <a:lumMod val="75000"/>
                </a:schemeClr>
              </a:buClr>
              <a:buSzPct val="150000"/>
              <a:buFont typeface="Arial" panose="020B0604020202020204" pitchFamily="34" charset="0"/>
              <a:buChar char="•"/>
              <a:defRPr/>
            </a:pP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Cái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đẹp</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thể</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sản</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sinh</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từ</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nơi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cái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ác</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ngự</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trị</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nhưng</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cái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đẹp</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thể</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chung</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cái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xấu</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cái</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ác</a:t>
            </a:r>
            <a:r>
              <a:rPr lang="en-US" sz="3200" dirty="0">
                <a:solidFill>
                  <a:schemeClr val="tx1">
                    <a:lumMod val="95000"/>
                    <a:lumOff val="5000"/>
                  </a:schemeClr>
                </a:solidFill>
                <a:latin typeface="Times New Roman" panose="02020603050405020304" pitchFamily="18" charset="0"/>
                <a:ea typeface="Tahoma" pitchFamily="34" charset="0"/>
                <a:cs typeface="Times New Roman" panose="02020603050405020304" pitchFamily="18" charset="0"/>
              </a:rPr>
              <a:t>.</a:t>
            </a:r>
          </a:p>
        </p:txBody>
      </p:sp>
      <p:sp>
        <p:nvSpPr>
          <p:cNvPr id="33" name="Text Box 6"/>
          <p:cNvSpPr txBox="1">
            <a:spLocks noChangeArrowheads="1"/>
          </p:cNvSpPr>
          <p:nvPr/>
        </p:nvSpPr>
        <p:spPr bwMode="auto">
          <a:xfrm>
            <a:off x="1419976" y="2842470"/>
            <a:ext cx="100736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285693" indent="-285693" algn="just">
              <a:buClr>
                <a:schemeClr val="accent5">
                  <a:lumMod val="75000"/>
                </a:schemeClr>
              </a:buClr>
              <a:buSzPct val="150000"/>
              <a:buFont typeface="Arial" panose="020B0604020202020204" pitchFamily="34" charset="0"/>
              <a:buChar char="•"/>
              <a:defRPr/>
            </a:pPr>
            <a:r>
              <a:rPr lang="en-US" sz="3200" dirty="0" err="1">
                <a:latin typeface="Times New Roman" panose="02020603050405020304" pitchFamily="18" charset="0"/>
                <a:ea typeface="Tahoma" pitchFamily="34" charset="0"/>
                <a:cs typeface="Times New Roman" panose="02020603050405020304" pitchFamily="18" charset="0"/>
              </a:rPr>
              <a:t>Ánh</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sáng</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đã</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chiến</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thắng</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bóng</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tối</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cái</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đẹp</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cái</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thiện</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đã</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chiến</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thắng</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cái</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xấu</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cái</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ác</a:t>
            </a:r>
            <a:r>
              <a:rPr lang="en-US" sz="3200" dirty="0">
                <a:latin typeface="Times New Roman" panose="02020603050405020304" pitchFamily="18" charset="0"/>
                <a:ea typeface="Tahoma" pitchFamily="34" charset="0"/>
                <a:cs typeface="Times New Roman" panose="02020603050405020304" pitchFamily="18" charset="0"/>
              </a:rPr>
              <a:t>.</a:t>
            </a:r>
          </a:p>
        </p:txBody>
      </p:sp>
      <p:sp>
        <p:nvSpPr>
          <p:cNvPr id="2" name="Rectangle 1"/>
          <p:cNvSpPr/>
          <p:nvPr/>
        </p:nvSpPr>
        <p:spPr>
          <a:xfrm>
            <a:off x="1125051" y="545580"/>
            <a:ext cx="2844363" cy="742511"/>
          </a:xfrm>
          <a:prstGeom prst="rect">
            <a:avLst/>
          </a:prstGeom>
        </p:spPr>
        <p:txBody>
          <a:bodyPr wrap="square">
            <a:spAutoFit/>
          </a:bodyPr>
          <a:lstStyle/>
          <a:p>
            <a:pPr algn="just">
              <a:lnSpc>
                <a:spcPct val="150000"/>
              </a:lnSpc>
              <a:defRPr/>
            </a:pPr>
            <a:r>
              <a:rPr lang="en-US" sz="3200" b="1" dirty="0">
                <a:solidFill>
                  <a:srgbClr val="FF0066"/>
                </a:solidFill>
                <a:latin typeface="Times New Roman" panose="02020603050405020304" pitchFamily="18" charset="0"/>
                <a:ea typeface="Tahoma" pitchFamily="34" charset="0"/>
                <a:cs typeface="Times New Roman" panose="02020603050405020304" pitchFamily="18" charset="0"/>
              </a:rPr>
              <a:t>Ý </a:t>
            </a:r>
            <a:r>
              <a:rPr lang="en-US" sz="3200" b="1" dirty="0" err="1">
                <a:solidFill>
                  <a:srgbClr val="FF0066"/>
                </a:solidFill>
                <a:latin typeface="Times New Roman" panose="02020603050405020304" pitchFamily="18" charset="0"/>
                <a:ea typeface="Tahoma" pitchFamily="34" charset="0"/>
                <a:cs typeface="Times New Roman" panose="02020603050405020304" pitchFamily="18" charset="0"/>
              </a:rPr>
              <a:t>nghĩa</a:t>
            </a:r>
            <a:r>
              <a:rPr lang="en-US" sz="3200" b="1" dirty="0">
                <a:solidFill>
                  <a:srgbClr val="FF0066"/>
                </a:solidFill>
                <a:latin typeface="Times New Roman" panose="02020603050405020304" pitchFamily="18" charset="0"/>
                <a:ea typeface="Tahoma" pitchFamily="34" charset="0"/>
                <a:cs typeface="Times New Roman" panose="02020603050405020304" pitchFamily="18" charset="0"/>
              </a:rPr>
              <a:t>:</a:t>
            </a:r>
            <a:endParaRPr lang="vi-VN" sz="3200" b="1" dirty="0">
              <a:solidFill>
                <a:srgbClr val="FF0066"/>
              </a:solidFill>
              <a:latin typeface="Times New Roman" panose="02020603050405020304" pitchFamily="18" charset="0"/>
              <a:ea typeface="Tahoma" pitchFamily="34" charset="0"/>
              <a:cs typeface="Times New Roman" panose="02020603050405020304" pitchFamily="18" charset="0"/>
            </a:endParaRPr>
          </a:p>
        </p:txBody>
      </p:sp>
      <p:sp>
        <p:nvSpPr>
          <p:cNvPr id="14" name="Text Box 6"/>
          <p:cNvSpPr txBox="1">
            <a:spLocks noChangeArrowheads="1"/>
          </p:cNvSpPr>
          <p:nvPr/>
        </p:nvSpPr>
        <p:spPr bwMode="auto">
          <a:xfrm>
            <a:off x="1419976" y="3905916"/>
            <a:ext cx="100736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285693" indent="-285693" algn="just">
              <a:buClr>
                <a:schemeClr val="accent5">
                  <a:lumMod val="75000"/>
                </a:schemeClr>
              </a:buClr>
              <a:buSzPct val="150000"/>
              <a:buFont typeface="Arial" panose="020B0604020202020204" pitchFamily="34" charset="0"/>
              <a:buChar char="•"/>
              <a:defRPr/>
            </a:pPr>
            <a:r>
              <a:rPr lang="en-US" sz="3200" dirty="0" err="1">
                <a:latin typeface="Times New Roman" panose="02020603050405020304" pitchFamily="18" charset="0"/>
                <a:ea typeface="Tahoma" pitchFamily="34" charset="0"/>
                <a:cs typeface="Times New Roman" panose="02020603050405020304" pitchFamily="18" charset="0"/>
              </a:rPr>
              <a:t>Cái</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đẹp</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có</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sức</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latin typeface="Times New Roman" panose="02020603050405020304" pitchFamily="18" charset="0"/>
                <a:ea typeface="Tahoma" pitchFamily="34" charset="0"/>
                <a:cs typeface="Times New Roman" panose="02020603050405020304" pitchFamily="18" charset="0"/>
              </a:rPr>
              <a:t>mạnh</a:t>
            </a:r>
            <a:r>
              <a:rPr lang="en-US" sz="3200" dirty="0">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cảm</a:t>
            </a:r>
            <a:r>
              <a:rPr lang="en-US" sz="3200" dirty="0">
                <a:solidFill>
                  <a:srgbClr val="FF0066"/>
                </a:solidFill>
                <a:latin typeface="Times New Roman" panose="02020603050405020304" pitchFamily="18" charset="0"/>
                <a:ea typeface="Tahoma" pitchFamily="34" charset="0"/>
                <a:cs typeface="Times New Roman" panose="02020603050405020304" pitchFamily="18" charset="0"/>
              </a:rPr>
              <a:t> </a:t>
            </a:r>
            <a:r>
              <a:rPr lang="en-US" sz="3200" dirty="0" err="1">
                <a:solidFill>
                  <a:srgbClr val="FF0066"/>
                </a:solidFill>
                <a:latin typeface="Times New Roman" panose="02020603050405020304" pitchFamily="18" charset="0"/>
                <a:ea typeface="Tahoma" pitchFamily="34" charset="0"/>
                <a:cs typeface="Times New Roman" panose="02020603050405020304" pitchFamily="18" charset="0"/>
              </a:rPr>
              <a:t>hóa</a:t>
            </a:r>
            <a:r>
              <a:rPr lang="en-US" sz="3200"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3200" dirty="0">
                <a:latin typeface="Times New Roman" panose="02020603050405020304" pitchFamily="18" charset="0"/>
                <a:ea typeface="Tahoma" pitchFamily="34" charset="0"/>
                <a:cs typeface="Times New Roman" panose="02020603050405020304" pitchFamily="18" charset="0"/>
              </a:rPr>
              <a:t>con </a:t>
            </a:r>
            <a:r>
              <a:rPr lang="en-US" sz="3200" dirty="0" err="1">
                <a:latin typeface="Times New Roman" panose="02020603050405020304" pitchFamily="18" charset="0"/>
                <a:ea typeface="Tahoma" pitchFamily="34" charset="0"/>
                <a:cs typeface="Times New Roman" panose="02020603050405020304" pitchFamily="18" charset="0"/>
              </a:rPr>
              <a:t>người</a:t>
            </a:r>
            <a:r>
              <a:rPr lang="en-US" sz="3200" dirty="0">
                <a:latin typeface="Times New Roman" panose="02020603050405020304" pitchFamily="18" charset="0"/>
                <a:ea typeface="Tahoma" pitchFamily="34" charset="0"/>
                <a:cs typeface="Times New Roman" panose="02020603050405020304" pitchFamily="18" charset="0"/>
              </a:rPr>
              <a:t>.</a:t>
            </a:r>
          </a:p>
        </p:txBody>
      </p:sp>
      <p:pic>
        <p:nvPicPr>
          <p:cNvPr id="3074" name="Picture 2" descr="Chữ tâm thư pháp chữ Hán - Trung tâm tiếng Trung THANHMAIHSK">
            <a:extLst>
              <a:ext uri="{FF2B5EF4-FFF2-40B4-BE49-F238E27FC236}">
                <a16:creationId xmlns:a16="http://schemas.microsoft.com/office/drawing/2014/main" xmlns="" id="{28FFBC2C-242B-4106-BFF4-57F170AC85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002" y1="43000" x2="51002" y2="43000"/>
                        <a14:foregroundMark x1="18397" y1="48600" x2="18397" y2="48600"/>
                      </a14:backgroundRemoval>
                    </a14:imgEffect>
                  </a14:imgLayer>
                </a14:imgProps>
              </a:ext>
              <a:ext uri="{28A0092B-C50C-407E-A947-70E740481C1C}">
                <a14:useLocalDpi xmlns:a14="http://schemas.microsoft.com/office/drawing/2010/main" val="0"/>
              </a:ext>
            </a:extLst>
          </a:blip>
          <a:srcRect/>
          <a:stretch>
            <a:fillRect/>
          </a:stretch>
        </p:blipFill>
        <p:spPr bwMode="auto">
          <a:xfrm>
            <a:off x="7358907" y="3178423"/>
            <a:ext cx="52292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8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0060" y="2313223"/>
            <a:ext cx="9136073" cy="1953868"/>
          </a:xfrm>
          <a:prstGeom prst="rect">
            <a:avLst/>
          </a:prstGeom>
        </p:spPr>
        <p:txBody>
          <a:bodyPr wrap="square">
            <a:spAutoFit/>
          </a:bodyPr>
          <a:lstStyle/>
          <a:p>
            <a:pPr marL="228554" indent="-228554" algn="just">
              <a:lnSpc>
                <a:spcPct val="150000"/>
              </a:lnSpc>
              <a:buClr>
                <a:schemeClr val="accent5">
                  <a:lumMod val="75000"/>
                </a:schemeClr>
              </a:buClr>
              <a:buSzPct val="150000"/>
              <a:buFont typeface="Arial" panose="020B0604020202020204" pitchFamily="34" charset="0"/>
              <a:buChar char="•"/>
              <a:defRPr/>
            </a:pP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Tahoma" pitchFamily="34" charset="0"/>
              <a:cs typeface="Times New Roman" panose="02020603050405020304" pitchFamily="18" charset="0"/>
            </a:endParaRPr>
          </a:p>
        </p:txBody>
      </p:sp>
      <p:grpSp>
        <p:nvGrpSpPr>
          <p:cNvPr id="17" name="Group 38"/>
          <p:cNvGrpSpPr/>
          <p:nvPr/>
        </p:nvGrpSpPr>
        <p:grpSpPr>
          <a:xfrm>
            <a:off x="406260" y="4069778"/>
            <a:ext cx="6573310" cy="661207"/>
            <a:chOff x="644526" y="2795826"/>
            <a:chExt cx="9072416" cy="1322586"/>
          </a:xfrm>
        </p:grpSpPr>
        <p:sp>
          <p:nvSpPr>
            <p:cNvPr id="20" name="TextBox 19"/>
            <p:cNvSpPr txBox="1"/>
            <p:nvPr/>
          </p:nvSpPr>
          <p:spPr>
            <a:xfrm>
              <a:off x="1863726" y="2795826"/>
              <a:ext cx="7853216" cy="1322586"/>
            </a:xfrm>
            <a:prstGeom prst="rect">
              <a:avLst/>
            </a:prstGeom>
            <a:noFill/>
          </p:spPr>
          <p:txBody>
            <a:bodyPr wrap="square" rtlCol="0">
              <a:spAutoFit/>
            </a:bodyPr>
            <a:lstStyle/>
            <a:p>
              <a:pPr>
                <a:lnSpc>
                  <a:spcPct val="150000"/>
                </a:lnSpc>
              </a:pP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Nghệ</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thuật</a:t>
              </a:r>
              <a:endPar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endParaRPr>
            </a:p>
          </p:txBody>
        </p:sp>
        <p:sp>
          <p:nvSpPr>
            <p:cNvPr id="23" name="Rounded Rectangle 22"/>
            <p:cNvSpPr/>
            <p:nvPr/>
          </p:nvSpPr>
          <p:spPr>
            <a:xfrm>
              <a:off x="644526" y="2823876"/>
              <a:ext cx="1269206" cy="123291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a:latin typeface="Times New Roman" panose="02020603050405020304" pitchFamily="18" charset="0"/>
                <a:cs typeface="Times New Roman" panose="02020603050405020304" pitchFamily="18" charset="0"/>
              </a:endParaRPr>
            </a:p>
          </p:txBody>
        </p:sp>
        <p:sp>
          <p:nvSpPr>
            <p:cNvPr id="24" name="TextBox 23"/>
            <p:cNvSpPr txBox="1"/>
            <p:nvPr/>
          </p:nvSpPr>
          <p:spPr>
            <a:xfrm>
              <a:off x="1097295" y="2795826"/>
              <a:ext cx="502668" cy="1322586"/>
            </a:xfrm>
            <a:prstGeom prst="rect">
              <a:avLst/>
            </a:prstGeom>
            <a:noFill/>
          </p:spPr>
          <p:txBody>
            <a:bodyPr wrap="none" rtlCol="0">
              <a:spAutoFit/>
            </a:bodyPr>
            <a:lstStyle/>
            <a:p>
              <a:pPr algn="ctr">
                <a:lnSpc>
                  <a:spcPct val="150000"/>
                </a:lnSpc>
              </a:pPr>
              <a:r>
                <a:rPr lang="en-US" sz="2800" b="1" dirty="0">
                  <a:solidFill>
                    <a:schemeClr val="bg1"/>
                  </a:solidFill>
                  <a:latin typeface="Times New Roman" panose="02020603050405020304" pitchFamily="18" charset="0"/>
                  <a:ea typeface="Tahoma" pitchFamily="34" charset="0"/>
                  <a:cs typeface="Times New Roman" panose="02020603050405020304" pitchFamily="18" charset="0"/>
                </a:rPr>
                <a:t>2</a:t>
              </a:r>
            </a:p>
          </p:txBody>
        </p:sp>
      </p:grpSp>
      <p:sp>
        <p:nvSpPr>
          <p:cNvPr id="26" name="Rectangle 25"/>
          <p:cNvSpPr/>
          <p:nvPr/>
        </p:nvSpPr>
        <p:spPr>
          <a:xfrm>
            <a:off x="1185784" y="4547967"/>
            <a:ext cx="8888778" cy="661207"/>
          </a:xfrm>
          <a:prstGeom prst="rect">
            <a:avLst/>
          </a:prstGeom>
        </p:spPr>
        <p:txBody>
          <a:bodyPr wrap="square">
            <a:spAutoFit/>
          </a:bodyPr>
          <a:lstStyle/>
          <a:p>
            <a:pPr marL="285693" indent="-285693" algn="just">
              <a:lnSpc>
                <a:spcPct val="150000"/>
              </a:lnSpc>
              <a:buClr>
                <a:schemeClr val="accent5">
                  <a:lumMod val="75000"/>
                </a:schemeClr>
              </a:buClr>
              <a:buSzPct val="150000"/>
              <a:buFont typeface="Arial" panose="020B0604020202020204" pitchFamily="34" charset="0"/>
              <a:buChar char="•"/>
              <a:defRPr/>
            </a:pPr>
            <a:r>
              <a:rPr lang="en-US" sz="2800" b="1" dirty="0" err="1">
                <a:latin typeface="Times New Roman" panose="02020603050405020304" pitchFamily="18" charset="0"/>
                <a:ea typeface="Tahoma" pitchFamily="34" charset="0"/>
                <a:cs typeface="Times New Roman" panose="02020603050405020304" pitchFamily="18" charset="0"/>
              </a:rPr>
              <a:t>Nghệ</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thuật</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tạo</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tình</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huống</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truyện</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độc</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đáo</a:t>
            </a:r>
            <a:r>
              <a:rPr lang="en-US" sz="2800" b="1" dirty="0">
                <a:latin typeface="Times New Roman" panose="02020603050405020304" pitchFamily="18" charset="0"/>
                <a:ea typeface="Tahoma" pitchFamily="34" charset="0"/>
                <a:cs typeface="Times New Roman" panose="02020603050405020304" pitchFamily="18" charset="0"/>
              </a:rPr>
              <a:t>.</a:t>
            </a:r>
          </a:p>
        </p:txBody>
      </p:sp>
      <p:sp>
        <p:nvSpPr>
          <p:cNvPr id="27" name="Rectangle 26"/>
          <p:cNvSpPr/>
          <p:nvPr/>
        </p:nvSpPr>
        <p:spPr>
          <a:xfrm>
            <a:off x="1266661" y="5061340"/>
            <a:ext cx="8876126" cy="661207"/>
          </a:xfrm>
          <a:prstGeom prst="rect">
            <a:avLst/>
          </a:prstGeom>
        </p:spPr>
        <p:txBody>
          <a:bodyPr wrap="square">
            <a:spAutoFit/>
          </a:bodyPr>
          <a:lstStyle/>
          <a:p>
            <a:pPr marL="285693" indent="-285693" algn="just">
              <a:lnSpc>
                <a:spcPct val="150000"/>
              </a:lnSpc>
              <a:buClr>
                <a:schemeClr val="accent5">
                  <a:lumMod val="75000"/>
                </a:schemeClr>
              </a:buClr>
              <a:buSzPct val="150000"/>
              <a:buFont typeface="Arial" panose="020B0604020202020204" pitchFamily="34" charset="0"/>
              <a:buChar char="•"/>
              <a:defRPr/>
            </a:pPr>
            <a:r>
              <a:rPr lang="en-US" sz="2800" b="1" dirty="0" err="1">
                <a:latin typeface="Times New Roman" panose="02020603050405020304" pitchFamily="18" charset="0"/>
                <a:ea typeface="Tahoma" pitchFamily="34" charset="0"/>
                <a:cs typeface="Times New Roman" panose="02020603050405020304" pitchFamily="18" charset="0"/>
              </a:rPr>
              <a:t>Nghệ</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thuật</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xây</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dựng</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nhân</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vật</a:t>
            </a:r>
            <a:r>
              <a:rPr lang="en-US" sz="2800" b="1" dirty="0">
                <a:latin typeface="Times New Roman" panose="02020603050405020304" pitchFamily="18" charset="0"/>
                <a:ea typeface="Tahoma" pitchFamily="34" charset="0"/>
                <a:cs typeface="Times New Roman" panose="02020603050405020304" pitchFamily="18" charset="0"/>
              </a:rPr>
              <a:t>.</a:t>
            </a:r>
          </a:p>
        </p:txBody>
      </p:sp>
      <p:sp>
        <p:nvSpPr>
          <p:cNvPr id="28" name="Rectangle 27"/>
          <p:cNvSpPr/>
          <p:nvPr/>
        </p:nvSpPr>
        <p:spPr>
          <a:xfrm>
            <a:off x="1266661" y="5638893"/>
            <a:ext cx="8876126" cy="661207"/>
          </a:xfrm>
          <a:prstGeom prst="rect">
            <a:avLst/>
          </a:prstGeom>
        </p:spPr>
        <p:txBody>
          <a:bodyPr wrap="square">
            <a:spAutoFit/>
          </a:bodyPr>
          <a:lstStyle/>
          <a:p>
            <a:pPr marL="285693" indent="-285693" algn="just">
              <a:lnSpc>
                <a:spcPct val="150000"/>
              </a:lnSpc>
              <a:buClr>
                <a:schemeClr val="accent5">
                  <a:lumMod val="75000"/>
                </a:schemeClr>
              </a:buClr>
              <a:buSzPct val="150000"/>
              <a:buFont typeface="Arial" panose="020B0604020202020204" pitchFamily="34" charset="0"/>
              <a:buChar char="•"/>
              <a:defRPr/>
            </a:pPr>
            <a:r>
              <a:rPr lang="en-US" sz="2800" b="1" dirty="0" err="1">
                <a:latin typeface="Times New Roman" panose="02020603050405020304" pitchFamily="18" charset="0"/>
                <a:ea typeface="Tahoma" pitchFamily="34" charset="0"/>
                <a:cs typeface="Times New Roman" panose="02020603050405020304" pitchFamily="18" charset="0"/>
              </a:rPr>
              <a:t>Nghệ</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thuật</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tạo</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dựng</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cảnh</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cho</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chữ</a:t>
            </a:r>
            <a:r>
              <a:rPr lang="en-US" sz="2800" b="1" dirty="0">
                <a:latin typeface="Times New Roman" panose="02020603050405020304" pitchFamily="18" charset="0"/>
                <a:ea typeface="Tahoma" pitchFamily="34" charset="0"/>
                <a:cs typeface="Times New Roman" panose="02020603050405020304" pitchFamily="18" charset="0"/>
              </a:rPr>
              <a:t>.</a:t>
            </a:r>
          </a:p>
        </p:txBody>
      </p:sp>
      <p:sp>
        <p:nvSpPr>
          <p:cNvPr id="29" name="Rectangle 28"/>
          <p:cNvSpPr/>
          <p:nvPr/>
        </p:nvSpPr>
        <p:spPr>
          <a:xfrm>
            <a:off x="1198436" y="6130516"/>
            <a:ext cx="8876126" cy="661207"/>
          </a:xfrm>
          <a:prstGeom prst="rect">
            <a:avLst/>
          </a:prstGeom>
        </p:spPr>
        <p:txBody>
          <a:bodyPr wrap="square">
            <a:spAutoFit/>
          </a:bodyPr>
          <a:lstStyle/>
          <a:p>
            <a:pPr marL="285693" indent="-285693" algn="just">
              <a:lnSpc>
                <a:spcPct val="150000"/>
              </a:lnSpc>
              <a:buClr>
                <a:schemeClr val="accent5">
                  <a:lumMod val="75000"/>
                </a:schemeClr>
              </a:buClr>
              <a:buSzPct val="150000"/>
              <a:buFont typeface="Arial" panose="020B0604020202020204" pitchFamily="34" charset="0"/>
              <a:buChar char="•"/>
              <a:defRPr/>
            </a:pPr>
            <a:r>
              <a:rPr lang="en-US" sz="2800" b="1" dirty="0" err="1">
                <a:latin typeface="Times New Roman" panose="02020603050405020304" pitchFamily="18" charset="0"/>
                <a:ea typeface="Tahoma" pitchFamily="34" charset="0"/>
                <a:cs typeface="Times New Roman" panose="02020603050405020304" pitchFamily="18" charset="0"/>
              </a:rPr>
              <a:t>Nghệ</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thuật</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tạo</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không</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khí</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cổ</a:t>
            </a:r>
            <a:r>
              <a:rPr lang="en-US" sz="2800" b="1" dirty="0">
                <a:latin typeface="Times New Roman" panose="02020603050405020304" pitchFamily="18" charset="0"/>
                <a:ea typeface="Tahoma" pitchFamily="34" charset="0"/>
                <a:cs typeface="Times New Roman" panose="02020603050405020304" pitchFamily="18" charset="0"/>
              </a:rPr>
              <a:t> </a:t>
            </a:r>
            <a:r>
              <a:rPr lang="en-US" sz="2800" b="1" dirty="0" err="1">
                <a:latin typeface="Times New Roman" panose="02020603050405020304" pitchFamily="18" charset="0"/>
                <a:ea typeface="Tahoma" pitchFamily="34" charset="0"/>
                <a:cs typeface="Times New Roman" panose="02020603050405020304" pitchFamily="18" charset="0"/>
              </a:rPr>
              <a:t>kính</a:t>
            </a:r>
            <a:r>
              <a:rPr lang="en-US" sz="2800" b="1" dirty="0">
                <a:latin typeface="Times New Roman" panose="02020603050405020304" pitchFamily="18" charset="0"/>
                <a:ea typeface="Tahoma" pitchFamily="34" charset="0"/>
                <a:cs typeface="Times New Roman" panose="02020603050405020304" pitchFamily="18" charset="0"/>
              </a:rPr>
              <a:t>.</a:t>
            </a:r>
          </a:p>
        </p:txBody>
      </p:sp>
      <p:grpSp>
        <p:nvGrpSpPr>
          <p:cNvPr id="43" name="Group 42"/>
          <p:cNvGrpSpPr/>
          <p:nvPr/>
        </p:nvGrpSpPr>
        <p:grpSpPr>
          <a:xfrm>
            <a:off x="308203" y="146923"/>
            <a:ext cx="5575698" cy="830997"/>
            <a:chOff x="-178462" y="1828800"/>
            <a:chExt cx="11152849" cy="1662210"/>
          </a:xfrm>
        </p:grpSpPr>
        <p:sp>
          <p:nvSpPr>
            <p:cNvPr id="44" name="Round Same Side Corner Rectangle 4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TextBox 44"/>
            <p:cNvSpPr txBox="1"/>
            <p:nvPr/>
          </p:nvSpPr>
          <p:spPr>
            <a:xfrm>
              <a:off x="802530" y="1828800"/>
              <a:ext cx="1143001" cy="1662210"/>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III</a:t>
              </a:r>
              <a:endParaRPr lang="en-US" sz="2400" b="1" dirty="0">
                <a:solidFill>
                  <a:schemeClr val="bg1"/>
                </a:solidFill>
                <a:latin typeface="Tahoma" pitchFamily="34" charset="0"/>
                <a:ea typeface="Tahoma" pitchFamily="34" charset="0"/>
                <a:cs typeface="Tahoma" pitchFamily="34" charset="0"/>
              </a:endParaRPr>
            </a:p>
          </p:txBody>
        </p:sp>
        <p:sp>
          <p:nvSpPr>
            <p:cNvPr id="46" name="TextBox 45"/>
            <p:cNvSpPr txBox="1"/>
            <p:nvPr/>
          </p:nvSpPr>
          <p:spPr>
            <a:xfrm>
              <a:off x="2067735" y="1828800"/>
              <a:ext cx="8906652" cy="923450"/>
            </a:xfrm>
            <a:prstGeom prst="rect">
              <a:avLst/>
            </a:prstGeom>
            <a:noFill/>
          </p:spPr>
          <p:txBody>
            <a:bodyPr wrap="square" rtlCol="0">
              <a:spAutoFit/>
            </a:bodyPr>
            <a:lstStyle/>
            <a:p>
              <a:pPr lvl="0"/>
              <a:r>
                <a:rPr lang="en-US" sz="2400" b="1" dirty="0">
                  <a:solidFill>
                    <a:schemeClr val="accent5">
                      <a:lumMod val="75000"/>
                    </a:schemeClr>
                  </a:solidFill>
                  <a:latin typeface="Tahoma" pitchFamily="34" charset="0"/>
                  <a:ea typeface="Tahoma" pitchFamily="34" charset="0"/>
                  <a:cs typeface="Tahoma" pitchFamily="34" charset="0"/>
                </a:rPr>
                <a:t>TỔNG KẾT</a:t>
              </a:r>
            </a:p>
          </p:txBody>
        </p:sp>
      </p:grpSp>
      <p:grpSp>
        <p:nvGrpSpPr>
          <p:cNvPr id="47" name="Group 46"/>
          <p:cNvGrpSpPr/>
          <p:nvPr/>
        </p:nvGrpSpPr>
        <p:grpSpPr>
          <a:xfrm>
            <a:off x="493534" y="759730"/>
            <a:ext cx="6604365" cy="675731"/>
            <a:chOff x="644526" y="2766774"/>
            <a:chExt cx="9115277" cy="1351638"/>
          </a:xfrm>
        </p:grpSpPr>
        <p:sp>
          <p:nvSpPr>
            <p:cNvPr id="48" name="TextBox 47"/>
            <p:cNvSpPr txBox="1"/>
            <p:nvPr/>
          </p:nvSpPr>
          <p:spPr>
            <a:xfrm>
              <a:off x="1906585" y="2766774"/>
              <a:ext cx="7853218" cy="1322586"/>
            </a:xfrm>
            <a:prstGeom prst="rect">
              <a:avLst/>
            </a:prstGeom>
            <a:noFill/>
          </p:spPr>
          <p:txBody>
            <a:bodyPr wrap="square" rtlCol="0">
              <a:spAutoFit/>
            </a:bodyPr>
            <a:lstStyle/>
            <a:p>
              <a:pPr>
                <a:lnSpc>
                  <a:spcPct val="150000"/>
                </a:lnSpc>
              </a:pPr>
              <a:r>
                <a:rPr lang="en-US" sz="2800" b="1" i="1" dirty="0" err="1">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Nội</a:t>
              </a:r>
              <a:r>
                <a:rPr lang="en-US" sz="2800" b="1" i="1" dirty="0">
                  <a:solidFill>
                    <a:schemeClr val="accent5">
                      <a:lumMod val="75000"/>
                    </a:schemeClr>
                  </a:solidFill>
                  <a:latin typeface="Times New Roman" panose="02020603050405020304" pitchFamily="18" charset="0"/>
                  <a:ea typeface="Tahoma" pitchFamily="34" charset="0"/>
                  <a:cs typeface="Times New Roman" panose="02020603050405020304" pitchFamily="18" charset="0"/>
                </a:rPr>
                <a:t> dung</a:t>
              </a:r>
            </a:p>
          </p:txBody>
        </p:sp>
        <p:sp>
          <p:nvSpPr>
            <p:cNvPr id="49" name="Rounded Rectangle 48"/>
            <p:cNvSpPr/>
            <p:nvPr/>
          </p:nvSpPr>
          <p:spPr>
            <a:xfrm>
              <a:off x="644526" y="2823875"/>
              <a:ext cx="1269206" cy="1195840"/>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a:latin typeface="Times New Roman" panose="02020603050405020304" pitchFamily="18" charset="0"/>
                <a:cs typeface="Times New Roman" panose="02020603050405020304" pitchFamily="18" charset="0"/>
              </a:endParaRPr>
            </a:p>
          </p:txBody>
        </p:sp>
        <p:sp>
          <p:nvSpPr>
            <p:cNvPr id="50" name="TextBox 49"/>
            <p:cNvSpPr txBox="1"/>
            <p:nvPr/>
          </p:nvSpPr>
          <p:spPr>
            <a:xfrm>
              <a:off x="1097294" y="2795826"/>
              <a:ext cx="502668" cy="1322586"/>
            </a:xfrm>
            <a:prstGeom prst="rect">
              <a:avLst/>
            </a:prstGeom>
            <a:noFill/>
          </p:spPr>
          <p:txBody>
            <a:bodyPr wrap="none" rtlCol="0">
              <a:spAutoFit/>
            </a:bodyPr>
            <a:lstStyle/>
            <a:p>
              <a:pPr algn="ctr">
                <a:lnSpc>
                  <a:spcPct val="150000"/>
                </a:lnSpc>
              </a:pPr>
              <a:r>
                <a:rPr lang="en-US" sz="2800" b="1" dirty="0">
                  <a:solidFill>
                    <a:schemeClr val="bg1"/>
                  </a:solidFill>
                  <a:latin typeface="Times New Roman" panose="02020603050405020304" pitchFamily="18" charset="0"/>
                  <a:ea typeface="Tahoma" pitchFamily="34" charset="0"/>
                  <a:cs typeface="Times New Roman" panose="02020603050405020304" pitchFamily="18" charset="0"/>
                </a:rPr>
                <a:t>1</a:t>
              </a:r>
            </a:p>
          </p:txBody>
        </p:sp>
      </p:grpSp>
      <p:sp>
        <p:nvSpPr>
          <p:cNvPr id="4" name="Rectangle 3"/>
          <p:cNvSpPr/>
          <p:nvPr/>
        </p:nvSpPr>
        <p:spPr>
          <a:xfrm>
            <a:off x="1407944" y="1367727"/>
            <a:ext cx="10324233" cy="502702"/>
          </a:xfrm>
          <a:prstGeom prst="rect">
            <a:avLst/>
          </a:prstGeom>
        </p:spPr>
        <p:txBody>
          <a:bodyPr wrap="square">
            <a:spAutoFit/>
          </a:bodyPr>
          <a:lstStyle/>
          <a:p>
            <a:pPr marL="228554" indent="-228554" algn="just">
              <a:lnSpc>
                <a:spcPts val="3249"/>
              </a:lnSpc>
              <a:buClr>
                <a:schemeClr val="accent5">
                  <a:lumMod val="75000"/>
                </a:schemeClr>
              </a:buClr>
              <a:buSzPct val="150000"/>
              <a:buFont typeface="Arial" panose="020B0604020202020204" pitchFamily="34" charset="0"/>
              <a:buChar char="•"/>
              <a:defRPr/>
            </a:pPr>
            <a:r>
              <a:rPr lang="en-US" sz="2800" b="1" spc="-75" dirty="0">
                <a:solidFill>
                  <a:prstClr val="black"/>
                </a:solidFill>
                <a:latin typeface="Times New Roman" panose="02020603050405020304" pitchFamily="18" charset="0"/>
                <a:cs typeface="Times New Roman" panose="02020603050405020304" pitchFamily="18" charset="0"/>
              </a:rPr>
              <a:t>Ca </a:t>
            </a:r>
            <a:r>
              <a:rPr lang="en-US" sz="2800" b="1" spc="-75" dirty="0" err="1">
                <a:solidFill>
                  <a:prstClr val="black"/>
                </a:solidFill>
                <a:latin typeface="Times New Roman" panose="02020603050405020304" pitchFamily="18" charset="0"/>
                <a:cs typeface="Times New Roman" panose="02020603050405020304" pitchFamily="18" charset="0"/>
              </a:rPr>
              <a:t>ngợi</a:t>
            </a:r>
            <a:r>
              <a:rPr lang="en-US" sz="2800" b="1" spc="-75" dirty="0">
                <a:solidFill>
                  <a:prstClr val="black"/>
                </a:solidFill>
                <a:latin typeface="Times New Roman" panose="02020603050405020304" pitchFamily="18" charset="0"/>
                <a:cs typeface="Times New Roman" panose="02020603050405020304" pitchFamily="18" charset="0"/>
              </a:rPr>
              <a:t> </a:t>
            </a:r>
            <a:r>
              <a:rPr lang="en-US" sz="2800" b="1" spc="-75" dirty="0" err="1">
                <a:solidFill>
                  <a:prstClr val="black"/>
                </a:solidFill>
                <a:latin typeface="Times New Roman" panose="02020603050405020304" pitchFamily="18" charset="0"/>
                <a:cs typeface="Times New Roman" panose="02020603050405020304" pitchFamily="18" charset="0"/>
              </a:rPr>
              <a:t>những</a:t>
            </a:r>
            <a:r>
              <a:rPr lang="en-US" sz="2800" b="1" spc="-75" dirty="0">
                <a:solidFill>
                  <a:prstClr val="black"/>
                </a:solidFill>
                <a:latin typeface="Times New Roman" panose="02020603050405020304" pitchFamily="18" charset="0"/>
                <a:cs typeface="Times New Roman" panose="02020603050405020304" pitchFamily="18" charset="0"/>
              </a:rPr>
              <a:t> con </a:t>
            </a:r>
            <a:r>
              <a:rPr lang="en-US" sz="2800" b="1" spc="-75" dirty="0" err="1">
                <a:solidFill>
                  <a:prstClr val="black"/>
                </a:solidFill>
                <a:latin typeface="Times New Roman" panose="02020603050405020304" pitchFamily="18" charset="0"/>
                <a:cs typeface="Times New Roman" panose="02020603050405020304" pitchFamily="18" charset="0"/>
              </a:rPr>
              <a:t>người</a:t>
            </a:r>
            <a:r>
              <a:rPr lang="en-US" sz="2800" b="1" spc="-75" dirty="0">
                <a:solidFill>
                  <a:prstClr val="black"/>
                </a:solidFill>
                <a:latin typeface="Times New Roman" panose="02020603050405020304" pitchFamily="18" charset="0"/>
                <a:cs typeface="Times New Roman" panose="02020603050405020304" pitchFamily="18" charset="0"/>
              </a:rPr>
              <a:t> </a:t>
            </a:r>
            <a:r>
              <a:rPr lang="en-US" sz="2800" b="1" spc="-75" dirty="0" err="1">
                <a:solidFill>
                  <a:prstClr val="black"/>
                </a:solidFill>
                <a:latin typeface="Times New Roman" panose="02020603050405020304" pitchFamily="18" charset="0"/>
                <a:cs typeface="Times New Roman" panose="02020603050405020304" pitchFamily="18" charset="0"/>
              </a:rPr>
              <a:t>tài</a:t>
            </a:r>
            <a:r>
              <a:rPr lang="en-US" sz="2800" b="1" spc="-75" dirty="0">
                <a:solidFill>
                  <a:prstClr val="black"/>
                </a:solidFill>
                <a:latin typeface="Times New Roman" panose="02020603050405020304" pitchFamily="18" charset="0"/>
                <a:cs typeface="Times New Roman" panose="02020603050405020304" pitchFamily="18" charset="0"/>
              </a:rPr>
              <a:t> </a:t>
            </a:r>
            <a:r>
              <a:rPr lang="en-US" sz="2800" b="1" spc="-75" dirty="0" err="1">
                <a:solidFill>
                  <a:prstClr val="black"/>
                </a:solidFill>
                <a:latin typeface="Times New Roman" panose="02020603050405020304" pitchFamily="18" charset="0"/>
                <a:cs typeface="Times New Roman" panose="02020603050405020304" pitchFamily="18" charset="0"/>
              </a:rPr>
              <a:t>hoa</a:t>
            </a:r>
            <a:r>
              <a:rPr lang="en-US" sz="2800" b="1" spc="-75" dirty="0">
                <a:solidFill>
                  <a:prstClr val="black"/>
                </a:solidFill>
                <a:latin typeface="Times New Roman" panose="02020603050405020304" pitchFamily="18" charset="0"/>
                <a:cs typeface="Times New Roman" panose="02020603050405020304" pitchFamily="18" charset="0"/>
              </a:rPr>
              <a:t>, </a:t>
            </a:r>
            <a:r>
              <a:rPr lang="en-US" sz="2800" b="1" spc="-75" dirty="0" err="1">
                <a:solidFill>
                  <a:prstClr val="black"/>
                </a:solidFill>
                <a:latin typeface="Times New Roman" panose="02020603050405020304" pitchFamily="18" charset="0"/>
                <a:cs typeface="Times New Roman" panose="02020603050405020304" pitchFamily="18" charset="0"/>
              </a:rPr>
              <a:t>có</a:t>
            </a:r>
            <a:r>
              <a:rPr lang="en-US" sz="2800" b="1" spc="-75" dirty="0">
                <a:solidFill>
                  <a:prstClr val="black"/>
                </a:solidFill>
                <a:latin typeface="Times New Roman" panose="02020603050405020304" pitchFamily="18" charset="0"/>
                <a:cs typeface="Times New Roman" panose="02020603050405020304" pitchFamily="18" charset="0"/>
              </a:rPr>
              <a:t> </a:t>
            </a:r>
            <a:r>
              <a:rPr lang="en-US" sz="2800" b="1" spc="-75" dirty="0" err="1">
                <a:solidFill>
                  <a:prstClr val="black"/>
                </a:solidFill>
                <a:latin typeface="Times New Roman" panose="02020603050405020304" pitchFamily="18" charset="0"/>
                <a:cs typeface="Times New Roman" panose="02020603050405020304" pitchFamily="18" charset="0"/>
              </a:rPr>
              <a:t>khí</a:t>
            </a:r>
            <a:r>
              <a:rPr lang="en-US" sz="2800" b="1" spc="-75" dirty="0">
                <a:solidFill>
                  <a:prstClr val="black"/>
                </a:solidFill>
                <a:latin typeface="Times New Roman" panose="02020603050405020304" pitchFamily="18" charset="0"/>
                <a:cs typeface="Times New Roman" panose="02020603050405020304" pitchFamily="18" charset="0"/>
              </a:rPr>
              <a:t> </a:t>
            </a:r>
            <a:r>
              <a:rPr lang="en-US" sz="2800" b="1" spc="-75" dirty="0" err="1">
                <a:solidFill>
                  <a:prstClr val="black"/>
                </a:solidFill>
                <a:latin typeface="Times New Roman" panose="02020603050405020304" pitchFamily="18" charset="0"/>
                <a:cs typeface="Times New Roman" panose="02020603050405020304" pitchFamily="18" charset="0"/>
              </a:rPr>
              <a:t>phách</a:t>
            </a:r>
            <a:r>
              <a:rPr lang="en-US" sz="2800" b="1" spc="-75"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407944" y="1907106"/>
            <a:ext cx="10064223" cy="502702"/>
          </a:xfrm>
          <a:prstGeom prst="rect">
            <a:avLst/>
          </a:prstGeom>
        </p:spPr>
        <p:txBody>
          <a:bodyPr wrap="square">
            <a:spAutoFit/>
          </a:bodyPr>
          <a:lstStyle/>
          <a:p>
            <a:pPr marL="228554" indent="-228554" algn="just">
              <a:lnSpc>
                <a:spcPts val="3249"/>
              </a:lnSpc>
              <a:buClr>
                <a:schemeClr val="accent5">
                  <a:lumMod val="75000"/>
                </a:schemeClr>
              </a:buClr>
              <a:buSzPct val="150000"/>
              <a:buFont typeface="Arial" panose="020B0604020202020204" pitchFamily="34" charset="0"/>
              <a:buChar char="•"/>
              <a:defRPr/>
            </a:pPr>
            <a:r>
              <a:rPr lang="en-US" sz="2800" b="1" dirty="0" err="1">
                <a:solidFill>
                  <a:prstClr val="black"/>
                </a:solidFill>
                <a:latin typeface="Times New Roman" panose="02020603050405020304" pitchFamily="18" charset="0"/>
                <a:cs typeface="Times New Roman" panose="02020603050405020304" pitchFamily="18" charset="0"/>
              </a:rPr>
              <a:t>Khẳng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định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sức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đẹp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thiện</a:t>
            </a:r>
            <a:r>
              <a:rPr lang="en-US" sz="2800" b="1" dirty="0">
                <a:solidFill>
                  <a:prstClr val="black"/>
                </a:solidFill>
                <a:latin typeface="Times New Roman" panose="02020603050405020304" pitchFamily="18" charset="0"/>
                <a:cs typeface="Times New Roman" panose="02020603050405020304" pitchFamily="18" charset="0"/>
              </a:rPr>
              <a:t>. </a:t>
            </a:r>
          </a:p>
        </p:txBody>
      </p:sp>
      <p:pic>
        <p:nvPicPr>
          <p:cNvPr id="22" name="Picture 2" descr="D:\ISS\mon hoc\Văn\Lop 12\V_12_VHVN_09_CoLan_ChuNguoiTuTu_Phan 1.pptx\links\BIA SACH.png">
            <a:extLst>
              <a:ext uri="{FF2B5EF4-FFF2-40B4-BE49-F238E27FC236}">
                <a16:creationId xmlns:a16="http://schemas.microsoft.com/office/drawing/2014/main" xmlns="" id="{59505C82-EB2D-4F04-B03F-5C549FF092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37745">
            <a:off x="8711235" y="3812710"/>
            <a:ext cx="3811739" cy="3355125"/>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6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P spid="28" grpId="0"/>
      <p:bldP spid="29"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8103DF-FC47-4C9F-94D0-05BD99F7E780}"/>
              </a:ext>
            </a:extLst>
          </p:cNvPr>
          <p:cNvSpPr txBox="1"/>
          <p:nvPr/>
        </p:nvSpPr>
        <p:spPr>
          <a:xfrm>
            <a:off x="1053296" y="1053297"/>
            <a:ext cx="9850056" cy="4278094"/>
          </a:xfrm>
          <a:prstGeom prst="rect">
            <a:avLst/>
          </a:prstGeom>
          <a:noFill/>
        </p:spPr>
        <p:txBody>
          <a:bodyPr wrap="square" rtlCol="0">
            <a:spAutoFit/>
          </a:bodyPr>
          <a:lstStyle/>
          <a:p>
            <a:pPr marL="0" marR="0" algn="just">
              <a:spcBef>
                <a:spcPts val="600"/>
              </a:spcBef>
              <a:spcAft>
                <a:spcPts val="600"/>
              </a:spcAft>
              <a:tabLst>
                <a:tab pos="2762250" algn="l"/>
              </a:tabLs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Cảm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nhận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thể</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bày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nhiều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vẽ</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tranh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thơ</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viết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đoạn</a:t>
            </a:r>
            <a:r>
              <a:rPr lang="en-US" sz="3600" dirty="0">
                <a:solidFill>
                  <a:srgbClr val="000000"/>
                </a:solidFill>
                <a:effectLst/>
                <a:latin typeface="Times New Roman" panose="02020603050405020304" pitchFamily="18" charset="0"/>
                <a:ea typeface="Times New Roman" panose="02020603050405020304" pitchFamily="18" charset="0"/>
              </a:rPr>
              <a:t>)</a:t>
            </a:r>
            <a:r>
              <a:rPr lang="en-US" sz="3600" b="1"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tabLst>
                <a:tab pos="2762250" algn="l"/>
              </a:tabLs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gắn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với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thương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kinh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doanh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nghệ</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sĩ</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thực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thụ</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Cuộc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nên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tôn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thờ</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đẹp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quá</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khứ</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3380295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4:</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Phong</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nghệ</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thuật</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Nguyễn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Tuân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latin typeface="Times New Roman" panose="02020603050405020304" pitchFamily="18" charset="0"/>
                <a:cs typeface="Times New Roman" panose="02020603050405020304" pitchFamily="18" charset="0"/>
              </a:rPr>
              <a:t>Phong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nghệ</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thuật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Nguyễn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Tuân</a:t>
            </a:r>
            <a:r>
              <a:rPr lang="en-US" sz="3200" b="1" dirty="0">
                <a:solidFill>
                  <a:prstClr val="white"/>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tài</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hoa</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và</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độc</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đáo</a:t>
            </a:r>
            <a:r>
              <a:rPr lang="en-US" sz="5400" b="1" dirty="0">
                <a:solidFill>
                  <a:srgbClr val="FFFF00"/>
                </a:solidFill>
                <a:latin typeface="Times New Roman" panose="02020603050405020304" pitchFamily="18" charset="0"/>
                <a:cs typeface="Times New Roman" panose="02020603050405020304" pitchFamily="18" charset="0"/>
              </a:rPr>
              <a:t> </a:t>
            </a:r>
            <a:endParaRPr kumimoji="0" lang="en-US" sz="3200" b="1" u="none" strike="noStrike" kern="1200" cap="none" spc="0" normalizeH="0" baseline="0" noProof="0" dirty="0">
              <a:ln>
                <a:noFill/>
              </a:ln>
              <a:solidFill>
                <a:srgbClr val="FFFF00"/>
              </a:solidFill>
              <a:effectLst/>
              <a:uLnTx/>
              <a:uFillTx/>
              <a:latin typeface="Calibri" panose="020F0502020204030204"/>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Picture 5" descr="nt6.gif">
            <a:extLst>
              <a:ext uri="{FF2B5EF4-FFF2-40B4-BE49-F238E27FC236}">
                <a16:creationId xmlns:a16="http://schemas.microsoft.com/office/drawing/2014/main" xmlns="" id="{E0938B9F-4B65-4687-A08A-6A2E6AA34CC1}"/>
              </a:ext>
            </a:extLst>
          </p:cNvPr>
          <p:cNvPicPr>
            <a:picLocks noChangeAspect="1"/>
          </p:cNvPicPr>
          <p:nvPr/>
        </p:nvPicPr>
        <p:blipFill>
          <a:blip r:embed="rId6"/>
          <a:stretch>
            <a:fillRect/>
          </a:stretch>
        </p:blipFill>
        <p:spPr>
          <a:xfrm>
            <a:off x="496025" y="5254311"/>
            <a:ext cx="3206044" cy="1352550"/>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5: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Truyện</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ngắn</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Chữ</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tử</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tù</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in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truyện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latin typeface="Times New Roman" panose="02020603050405020304" pitchFamily="18" charset="0"/>
                <a:cs typeface="Times New Roman" panose="02020603050405020304" pitchFamily="18" charset="0"/>
              </a:rPr>
              <a:t>Truyện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Chữ</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tù</a:t>
            </a:r>
            <a:r>
              <a:rPr lang="en-US" sz="3200" b="1" dirty="0">
                <a:solidFill>
                  <a:prstClr val="white"/>
                </a:solidFill>
                <a:latin typeface="Times New Roman" panose="02020603050405020304" pitchFamily="18" charset="0"/>
                <a:cs typeface="Times New Roman" panose="02020603050405020304" pitchFamily="18" charset="0"/>
              </a:rPr>
              <a:t>” in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tập</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truyện</a:t>
            </a:r>
            <a:r>
              <a:rPr lang="en-US" sz="4400" b="1" dirty="0">
                <a:solidFill>
                  <a:srgbClr val="FFFF00"/>
                </a:solidFill>
                <a:latin typeface="Times New Roman" panose="02020603050405020304" pitchFamily="18" charset="0"/>
                <a:cs typeface="Times New Roman" panose="02020603050405020304" pitchFamily="18" charset="0"/>
              </a:rPr>
              <a:t> “Vang </a:t>
            </a:r>
            <a:r>
              <a:rPr lang="en-US" sz="4400" b="1" dirty="0" err="1">
                <a:solidFill>
                  <a:srgbClr val="FFFF00"/>
                </a:solidFill>
                <a:latin typeface="Times New Roman" panose="02020603050405020304" pitchFamily="18" charset="0"/>
                <a:cs typeface="Times New Roman" panose="02020603050405020304" pitchFamily="18" charset="0"/>
              </a:rPr>
              <a:t>bóng</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một</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thời</a:t>
            </a:r>
            <a:r>
              <a:rPr lang="en-US" sz="4400" b="1" dirty="0">
                <a:solidFill>
                  <a:srgbClr val="FFFF00"/>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xuất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r>
              <a:rPr lang="en-US" sz="3200" b="1" dirty="0">
                <a:solidFill>
                  <a:prstClr val="white"/>
                </a:solidFill>
                <a:latin typeface="Times New Roman" panose="02020603050405020304" pitchFamily="18" charset="0"/>
                <a:cs typeface="Times New Roman" panose="02020603050405020304" pitchFamily="18" charset="0"/>
              </a:rPr>
              <a:t> 1940 </a:t>
            </a:r>
            <a:endParaRPr kumimoji="0" lang="en-US" sz="3200" b="1" u="none" strike="noStrike" kern="1200" cap="none" spc="0" normalizeH="0" baseline="0" noProof="0" dirty="0">
              <a:ln>
                <a:noFill/>
              </a:ln>
              <a:solidFill>
                <a:prstClr val="white"/>
              </a:solidFill>
              <a:effectLst/>
              <a:uLnTx/>
              <a:uFillTx/>
              <a:latin typeface="Calibri" panose="020F0502020204030204"/>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descr="nt6.gif">
            <a:extLst>
              <a:ext uri="{FF2B5EF4-FFF2-40B4-BE49-F238E27FC236}">
                <a16:creationId xmlns:a16="http://schemas.microsoft.com/office/drawing/2014/main" xmlns="" id="{E5E0777D-649A-484B-BE5E-065C3D39E8B2}"/>
              </a:ext>
            </a:extLst>
          </p:cNvPr>
          <p:cNvPicPr>
            <a:picLocks noChangeAspect="1"/>
          </p:cNvPicPr>
          <p:nvPr/>
        </p:nvPicPr>
        <p:blipFill>
          <a:blip r:embed="rId6"/>
          <a:stretch>
            <a:fillRect/>
          </a:stretch>
        </p:blipFill>
        <p:spPr>
          <a:xfrm>
            <a:off x="496025" y="5254311"/>
            <a:ext cx="3206044" cy="1352550"/>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6: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Đóng</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góp</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lớn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Nguyễn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Tuân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đối</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với</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nền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Nam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đại</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loại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white"/>
                </a:solidFill>
                <a:latin typeface="Times New Roman" panose="02020603050405020304" pitchFamily="18" charset="0"/>
                <a:cs typeface="Times New Roman" panose="02020603050405020304" pitchFamily="18" charset="0"/>
              </a:rPr>
              <a:t>Đóng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góp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lớn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Nguyễn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Tuân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nền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Việt</a:t>
            </a:r>
            <a:r>
              <a:rPr lang="en-US" sz="3200" b="1" dirty="0">
                <a:solidFill>
                  <a:prstClr val="white"/>
                </a:solidFill>
                <a:latin typeface="Times New Roman" panose="02020603050405020304" pitchFamily="18" charset="0"/>
                <a:cs typeface="Times New Roman" panose="02020603050405020304" pitchFamily="18" charset="0"/>
              </a:rPr>
              <a:t> Nam </a:t>
            </a:r>
            <a:r>
              <a:rPr lang="en-US" sz="3200" b="1" dirty="0" err="1">
                <a:solidFill>
                  <a:prstClr val="white"/>
                </a:solidFill>
                <a:latin typeface="Times New Roman" panose="02020603050405020304" pitchFamily="18" charset="0"/>
                <a:cs typeface="Times New Roman" panose="02020603050405020304" pitchFamily="18" charset="0"/>
              </a:rPr>
              <a:t>hiện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thể</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loại</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tùy</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bút</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bút</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kí</a:t>
            </a:r>
            <a:r>
              <a:rPr lang="en-US" sz="5400" b="1" dirty="0">
                <a:solidFill>
                  <a:srgbClr val="FFFF00"/>
                </a:solidFill>
                <a:latin typeface="Times New Roman" panose="02020603050405020304" pitchFamily="18" charset="0"/>
                <a:cs typeface="Times New Roman" panose="02020603050405020304" pitchFamily="18" charset="0"/>
              </a:rPr>
              <a:t> </a:t>
            </a:r>
            <a:endParaRPr kumimoji="0" lang="en-US" sz="3200" b="1" u="none" strike="noStrike" kern="1200" cap="none" spc="0" normalizeH="0" baseline="0" noProof="0" dirty="0">
              <a:ln>
                <a:noFill/>
              </a:ln>
              <a:solidFill>
                <a:srgbClr val="FFFF00"/>
              </a:solidFill>
              <a:effectLst/>
              <a:uLnTx/>
              <a:uFillTx/>
              <a:latin typeface="Calibri" panose="020F0502020204030204"/>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descr="nt6.gif">
            <a:extLst>
              <a:ext uri="{FF2B5EF4-FFF2-40B4-BE49-F238E27FC236}">
                <a16:creationId xmlns:a16="http://schemas.microsoft.com/office/drawing/2014/main" xmlns="" id="{055088A2-278B-4223-A326-9EFA859F7AE7}"/>
              </a:ext>
            </a:extLst>
          </p:cNvPr>
          <p:cNvPicPr>
            <a:picLocks noChangeAspect="1"/>
          </p:cNvPicPr>
          <p:nvPr/>
        </p:nvPicPr>
        <p:blipFill>
          <a:blip r:embed="rId6"/>
          <a:stretch>
            <a:fillRect/>
          </a:stretch>
        </p:blipFill>
        <p:spPr>
          <a:xfrm>
            <a:off x="496025" y="5254311"/>
            <a:ext cx="3206044" cy="1352550"/>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8562052-A11A-40C4-94F3-8C27C1B995A9}"/>
              </a:ext>
            </a:extLst>
          </p:cNvPr>
          <p:cNvSpPr txBox="1"/>
          <p:nvPr/>
        </p:nvSpPr>
        <p:spPr>
          <a:xfrm>
            <a:off x="4618299" y="998598"/>
            <a:ext cx="5683169" cy="1569660"/>
          </a:xfrm>
          <a:prstGeom prst="rect">
            <a:avLst/>
          </a:prstGeom>
          <a:noFill/>
        </p:spPr>
        <p:txBody>
          <a:bodyPr wrap="square" rtlCol="0">
            <a:spAutoFit/>
          </a:bodyPr>
          <a:lstStyle/>
          <a:p>
            <a:r>
              <a:rPr lang="en-US" sz="9600" dirty="0">
                <a:solidFill>
                  <a:srgbClr val="FF0066"/>
                </a:solidFill>
                <a:latin typeface="#9Slide04 Chonburi" panose="00000500000000000000" pitchFamily="2" charset="-34"/>
                <a:cs typeface="#9Slide04 Chonburi" panose="00000500000000000000" pitchFamily="2" charset="-34"/>
              </a:rPr>
              <a:t> </a:t>
            </a:r>
          </a:p>
        </p:txBody>
      </p:sp>
      <p:sp>
        <p:nvSpPr>
          <p:cNvPr id="7" name="TextBox 6">
            <a:extLst>
              <a:ext uri="{FF2B5EF4-FFF2-40B4-BE49-F238E27FC236}">
                <a16:creationId xmlns:a16="http://schemas.microsoft.com/office/drawing/2014/main" xmlns="" id="{E7B886E6-CA6C-481E-A0AA-A1CB0C7456D3}"/>
              </a:ext>
            </a:extLst>
          </p:cNvPr>
          <p:cNvSpPr txBox="1"/>
          <p:nvPr/>
        </p:nvSpPr>
        <p:spPr>
          <a:xfrm>
            <a:off x="266218" y="998598"/>
            <a:ext cx="12087828" cy="1569660"/>
          </a:xfrm>
          <a:prstGeom prst="rect">
            <a:avLst/>
          </a:prstGeom>
          <a:noFill/>
        </p:spPr>
        <p:txBody>
          <a:bodyPr wrap="square" rtlCol="0">
            <a:spAutoFit/>
          </a:bodyPr>
          <a:lstStyle/>
          <a:p>
            <a:r>
              <a:rPr lang="en-US" sz="9600" dirty="0" err="1">
                <a:latin typeface="#9Slide04 Chonburi" panose="00000500000000000000" pitchFamily="2" charset="-34"/>
                <a:cs typeface="#9Slide04 Chonburi" panose="00000500000000000000" pitchFamily="2" charset="-34"/>
              </a:rPr>
              <a:t>Chữ</a:t>
            </a:r>
            <a:r>
              <a:rPr lang="en-US" sz="9600" dirty="0">
                <a:solidFill>
                  <a:srgbClr val="FF0066"/>
                </a:solidFill>
                <a:latin typeface="#9Slide04 Chonburi" panose="00000500000000000000" pitchFamily="2" charset="-34"/>
                <a:cs typeface="#9Slide04 Chonburi" panose="00000500000000000000" pitchFamily="2" charset="-34"/>
              </a:rPr>
              <a:t> </a:t>
            </a:r>
            <a:r>
              <a:rPr lang="en-US" sz="9600" dirty="0" err="1">
                <a:latin typeface="#9Slide04 Chonburi" panose="00000500000000000000" pitchFamily="2" charset="-34"/>
                <a:cs typeface="#9Slide04 Chonburi" panose="00000500000000000000" pitchFamily="2" charset="-34"/>
              </a:rPr>
              <a:t>người</a:t>
            </a:r>
            <a:r>
              <a:rPr lang="en-US" sz="9600" dirty="0">
                <a:latin typeface="#9Slide04 Chonburi" panose="00000500000000000000" pitchFamily="2" charset="-34"/>
                <a:cs typeface="#9Slide04 Chonburi" panose="00000500000000000000" pitchFamily="2" charset="-34"/>
              </a:rPr>
              <a:t> </a:t>
            </a:r>
            <a:r>
              <a:rPr lang="en-US" sz="9600" dirty="0" err="1">
                <a:latin typeface="#9Slide04 Chonburi" panose="00000500000000000000" pitchFamily="2" charset="-34"/>
                <a:cs typeface="#9Slide04 Chonburi" panose="00000500000000000000" pitchFamily="2" charset="-34"/>
              </a:rPr>
              <a:t>tử</a:t>
            </a:r>
            <a:r>
              <a:rPr lang="en-US" sz="9600" dirty="0">
                <a:latin typeface="#9Slide04 Chonburi" panose="00000500000000000000" pitchFamily="2" charset="-34"/>
                <a:cs typeface="#9Slide04 Chonburi" panose="00000500000000000000" pitchFamily="2" charset="-34"/>
              </a:rPr>
              <a:t> </a:t>
            </a:r>
            <a:r>
              <a:rPr lang="en-US" sz="9600" dirty="0" err="1">
                <a:latin typeface="#9Slide04 Chonburi" panose="00000500000000000000" pitchFamily="2" charset="-34"/>
                <a:cs typeface="#9Slide04 Chonburi" panose="00000500000000000000" pitchFamily="2" charset="-34"/>
              </a:rPr>
              <a:t>tù</a:t>
            </a:r>
            <a:r>
              <a:rPr lang="en-US" sz="9600" dirty="0">
                <a:latin typeface="#9Slide04 Chonburi" panose="00000500000000000000" pitchFamily="2" charset="-34"/>
                <a:cs typeface="#9Slide04 Chonburi" panose="00000500000000000000" pitchFamily="2" charset="-34"/>
              </a:rPr>
              <a:t> </a:t>
            </a:r>
          </a:p>
        </p:txBody>
      </p:sp>
      <p:sp>
        <p:nvSpPr>
          <p:cNvPr id="8" name="TextBox 7">
            <a:extLst>
              <a:ext uri="{FF2B5EF4-FFF2-40B4-BE49-F238E27FC236}">
                <a16:creationId xmlns:a16="http://schemas.microsoft.com/office/drawing/2014/main" xmlns="" id="{3BDCBC98-0A1A-4E55-AC98-88742B0E456E}"/>
              </a:ext>
            </a:extLst>
          </p:cNvPr>
          <p:cNvSpPr txBox="1"/>
          <p:nvPr/>
        </p:nvSpPr>
        <p:spPr>
          <a:xfrm>
            <a:off x="8655452" y="2439771"/>
            <a:ext cx="3414532" cy="707886"/>
          </a:xfrm>
          <a:prstGeom prst="rect">
            <a:avLst/>
          </a:prstGeom>
          <a:noFill/>
        </p:spPr>
        <p:txBody>
          <a:bodyPr wrap="square" rtlCol="0">
            <a:spAutoFit/>
          </a:bodyPr>
          <a:lstStyle/>
          <a:p>
            <a:r>
              <a:rPr lang="en-US" sz="4000" b="1" i="1" dirty="0" err="1">
                <a:solidFill>
                  <a:srgbClr val="0070C0"/>
                </a:solidFill>
                <a:latin typeface="Times New Roman" panose="02020603050405020304" pitchFamily="18" charset="0"/>
                <a:cs typeface="Times New Roman" panose="02020603050405020304" pitchFamily="18" charset="0"/>
              </a:rPr>
              <a:t>Nguyễn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Tuân</a:t>
            </a:r>
            <a:r>
              <a:rPr lang="en-US" sz="4000" b="1" i="1" dirty="0">
                <a:solidFill>
                  <a:srgbClr val="0070C0"/>
                </a:solidFill>
                <a:latin typeface="Times New Roman" panose="02020603050405020304" pitchFamily="18" charset="0"/>
                <a:cs typeface="Times New Roman" panose="02020603050405020304" pitchFamily="18" charset="0"/>
              </a:rPr>
              <a:t> </a:t>
            </a:r>
          </a:p>
        </p:txBody>
      </p:sp>
      <p:pic>
        <p:nvPicPr>
          <p:cNvPr id="1028" name="Picture 4" descr="Chữ người tử tù |">
            <a:extLst>
              <a:ext uri="{FF2B5EF4-FFF2-40B4-BE49-F238E27FC236}">
                <a16:creationId xmlns:a16="http://schemas.microsoft.com/office/drawing/2014/main" xmlns="" id="{75E7576F-2F51-4C80-A3F8-6E9734381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7" y="3347616"/>
            <a:ext cx="47625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904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28134" y="394561"/>
            <a:ext cx="4304739" cy="572306"/>
            <a:chOff x="1449387" y="2514600"/>
            <a:chExt cx="8610600" cy="1144761"/>
          </a:xfrm>
        </p:grpSpPr>
        <p:sp>
          <p:nvSpPr>
            <p:cNvPr id="15" name="Pentagon 14"/>
            <p:cNvSpPr/>
            <p:nvPr/>
          </p:nvSpPr>
          <p:spPr>
            <a:xfrm>
              <a:off x="1449387" y="2514600"/>
              <a:ext cx="8610600" cy="1144761"/>
            </a:xfrm>
            <a:prstGeom prst="homePlate">
              <a:avLst>
                <a:gd name="adj" fmla="val 27359"/>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6" name="TextBox 15"/>
            <p:cNvSpPr txBox="1"/>
            <p:nvPr/>
          </p:nvSpPr>
          <p:spPr>
            <a:xfrm>
              <a:off x="2102374" y="2563478"/>
              <a:ext cx="7920508" cy="1015538"/>
            </a:xfrm>
            <a:prstGeom prst="rect">
              <a:avLst/>
            </a:prstGeom>
            <a:noFill/>
            <a:ln>
              <a:noFill/>
            </a:ln>
          </p:spPr>
          <p:txBody>
            <a:bodyPr wrap="none" rtlCol="0" anchor="ctr">
              <a:spAutoFit/>
            </a:bodyPr>
            <a:lstStyle/>
            <a:p>
              <a:r>
                <a:rPr lang="en-US" sz="2699" b="1" dirty="0">
                  <a:solidFill>
                    <a:schemeClr val="bg1"/>
                  </a:solidFill>
                  <a:latin typeface="Tahoma" pitchFamily="34" charset="0"/>
                  <a:ea typeface="Tahoma" pitchFamily="34" charset="0"/>
                  <a:cs typeface="Tahoma" pitchFamily="34" charset="0"/>
                </a:rPr>
                <a:t>MỤC TIÊU BÀI GIẢNG</a:t>
              </a:r>
            </a:p>
          </p:txBody>
        </p:sp>
      </p:grpSp>
      <p:sp>
        <p:nvSpPr>
          <p:cNvPr id="12" name="Rectangle 11"/>
          <p:cNvSpPr/>
          <p:nvPr/>
        </p:nvSpPr>
        <p:spPr>
          <a:xfrm>
            <a:off x="928134" y="987626"/>
            <a:ext cx="9718588" cy="5260774"/>
          </a:xfrm>
          <a:prstGeom prst="rect">
            <a:avLst/>
          </a:pr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grpSp>
        <p:nvGrpSpPr>
          <p:cNvPr id="5" name="Group 4"/>
          <p:cNvGrpSpPr/>
          <p:nvPr/>
        </p:nvGrpSpPr>
        <p:grpSpPr>
          <a:xfrm>
            <a:off x="1219907" y="1134531"/>
            <a:ext cx="9019237" cy="2277034"/>
            <a:chOff x="1987227" y="5291458"/>
            <a:chExt cx="18040822" cy="4554663"/>
          </a:xfrm>
        </p:grpSpPr>
        <p:sp>
          <p:nvSpPr>
            <p:cNvPr id="20" name="Text1"/>
            <p:cNvSpPr txBox="1"/>
            <p:nvPr/>
          </p:nvSpPr>
          <p:spPr>
            <a:xfrm>
              <a:off x="2467219" y="5291458"/>
              <a:ext cx="17560830" cy="4554663"/>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a:lnSpc>
                  <a:spcPct val="130000"/>
                </a:lnSpc>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Vẻ đẹp của hình tượng nhân vật Huấn Cao: cốt cách của một nghệ sĩ tài hoa; khí phách của một trang anh hùng nghĩa liệt; vẻ đẹp trong sáng, thiên lương của một con người trọng nghĩa khinh tài.</a:t>
              </a:r>
              <a:endParaRPr lang="vi-VN" sz="2800" dirty="0">
                <a:latin typeface="Times New Roman" panose="02020603050405020304" pitchFamily="18" charset="0"/>
                <a:cs typeface="Times New Roman" panose="02020603050405020304" pitchFamily="18" charset="0"/>
              </a:endParaRPr>
            </a:p>
          </p:txBody>
        </p:sp>
        <p:sp>
          <p:nvSpPr>
            <p:cNvPr id="13" name="Oval 12"/>
            <p:cNvSpPr/>
            <p:nvPr/>
          </p:nvSpPr>
          <p:spPr>
            <a:xfrm>
              <a:off x="1987227" y="5632439"/>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1241691" y="3498761"/>
            <a:ext cx="9019237" cy="1156727"/>
            <a:chOff x="1987228" y="7772400"/>
            <a:chExt cx="17184881" cy="2313754"/>
          </a:xfrm>
        </p:grpSpPr>
        <p:sp>
          <p:nvSpPr>
            <p:cNvPr id="22" name="text 2"/>
            <p:cNvSpPr/>
            <p:nvPr/>
          </p:nvSpPr>
          <p:spPr>
            <a:xfrm>
              <a:off x="2467220" y="7772400"/>
              <a:ext cx="16704889" cy="2313754"/>
            </a:xfrm>
            <a:prstGeom prst="rect">
              <a:avLst/>
            </a:prstGeom>
          </p:spPr>
          <p:txBody>
            <a:bodyPr wrap="square">
              <a:spAutoFit/>
            </a:bodyPr>
            <a:lstStyle/>
            <a:p>
              <a:pPr algn="just">
                <a:lnSpc>
                  <a:spcPct val="130000"/>
                </a:lnSpc>
                <a:spcBef>
                  <a:spcPts val="1200"/>
                </a:spcBef>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Quan niệm về cái đẹp và tấm lòng yêu nước kín đáo của Nguyễn Tuân</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23" name="Oval 22"/>
            <p:cNvSpPr/>
            <p:nvPr/>
          </p:nvSpPr>
          <p:spPr>
            <a:xfrm>
              <a:off x="1987228" y="8073115"/>
              <a:ext cx="287435"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1EE77E3D-207E-40FF-B6F4-34703B8BAB91}"/>
              </a:ext>
            </a:extLst>
          </p:cNvPr>
          <p:cNvGrpSpPr/>
          <p:nvPr/>
        </p:nvGrpSpPr>
        <p:grpSpPr>
          <a:xfrm>
            <a:off x="1219907" y="4759446"/>
            <a:ext cx="9019237" cy="1384995"/>
            <a:chOff x="1987228" y="7772400"/>
            <a:chExt cx="17184881" cy="2770348"/>
          </a:xfrm>
        </p:grpSpPr>
        <p:sp>
          <p:nvSpPr>
            <p:cNvPr id="27" name="text 2">
              <a:extLst>
                <a:ext uri="{FF2B5EF4-FFF2-40B4-BE49-F238E27FC236}">
                  <a16:creationId xmlns:a16="http://schemas.microsoft.com/office/drawing/2014/main" xmlns="" id="{89018475-7F8D-4069-96F1-8D3E8ACCDAEE}"/>
                </a:ext>
              </a:extLst>
            </p:cNvPr>
            <p:cNvSpPr/>
            <p:nvPr/>
          </p:nvSpPr>
          <p:spPr>
            <a:xfrm>
              <a:off x="2467220" y="7772400"/>
              <a:ext cx="16704889" cy="2770348"/>
            </a:xfrm>
            <a:prstGeom prst="rect">
              <a:avLst/>
            </a:prstGeom>
          </p:spPr>
          <p:txBody>
            <a:bodyPr wrap="square">
              <a:spAutoFit/>
            </a:bodyPr>
            <a:lstStyle/>
            <a:p>
              <a:pPr marL="0" marR="0" algn="just">
                <a:spcBef>
                  <a:spcPts val="0"/>
                </a:spcBef>
                <a:spcAft>
                  <a:spcPts val="0"/>
                </a:spcAft>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Xây dựng tình huống truyện độc đáo; tạo không khí cổ xưa; bút pháp lãng mạn và nghệ thuật tương phản; ngôn ngữ giàu tính tạo hình.</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xmlns="" id="{0CD07A9A-305D-4140-98A6-55AD2D50A2FA}"/>
                </a:ext>
              </a:extLst>
            </p:cNvPr>
            <p:cNvSpPr/>
            <p:nvPr/>
          </p:nvSpPr>
          <p:spPr>
            <a:xfrm>
              <a:off x="1987228" y="8073115"/>
              <a:ext cx="287435"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200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3235</Words>
  <Application>Microsoft Office PowerPoint</Application>
  <PresentationFormat>Custom</PresentationFormat>
  <Paragraphs>272</Paragraphs>
  <Slides>45</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 Light</vt:lpstr>
      <vt:lpstr>Calibri</vt:lpstr>
      <vt:lpstr>Times New Roman</vt:lpstr>
      <vt:lpstr>Wingdings 3</vt:lpstr>
      <vt:lpstr>Tahoma</vt:lpstr>
      <vt:lpstr>Wingdings</vt:lpstr>
      <vt:lpstr>#9Slide04 Chonburi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Vẻ đẹp tài hoa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NINH LOAN TQ</dc:creator>
  <cp:lastModifiedBy>Windows User</cp:lastModifiedBy>
  <cp:revision>159</cp:revision>
  <dcterms:created xsi:type="dcterms:W3CDTF">2018-10-29T09:59:25Z</dcterms:created>
  <dcterms:modified xsi:type="dcterms:W3CDTF">2021-12-22T13:16:13Z</dcterms:modified>
</cp:coreProperties>
</file>